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8" r:id="rId1"/>
  </p:sldMasterIdLst>
  <p:notesMasterIdLst>
    <p:notesMasterId r:id="rId30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83" r:id="rId11"/>
    <p:sldId id="267" r:id="rId12"/>
    <p:sldId id="280" r:id="rId13"/>
    <p:sldId id="269" r:id="rId14"/>
    <p:sldId id="270" r:id="rId15"/>
    <p:sldId id="273" r:id="rId16"/>
    <p:sldId id="271" r:id="rId17"/>
    <p:sldId id="286" r:id="rId18"/>
    <p:sldId id="285" r:id="rId19"/>
    <p:sldId id="275" r:id="rId20"/>
    <p:sldId id="276" r:id="rId21"/>
    <p:sldId id="277" r:id="rId22"/>
    <p:sldId id="288" r:id="rId23"/>
    <p:sldId id="268" r:id="rId24"/>
    <p:sldId id="278" r:id="rId25"/>
    <p:sldId id="279" r:id="rId26"/>
    <p:sldId id="281" r:id="rId27"/>
    <p:sldId id="282" r:id="rId28"/>
    <p:sldId id="265" r:id="rId2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kumimoji="0" sz="2800" b="0" i="0" u="none" strike="noStrike" cap="none" spc="28" normalizeH="0" baseline="0">
        <a:ln>
          <a:noFill/>
        </a:ln>
        <a:solidFill>
          <a:srgbClr val="5C5C5C"/>
        </a:solidFill>
        <a:effectLst/>
        <a:uFillTx/>
        <a:latin typeface="Iowan Old Style Italic"/>
        <a:ea typeface="Iowan Old Style Italic"/>
        <a:cs typeface="Iowan Old Style Italic"/>
        <a:sym typeface="Iowan Old Style Italic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FF0B"/>
    <a:srgbClr val="F806FF"/>
    <a:srgbClr val="FF0B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68E0A3-E48C-64FF-1D40-8D59AF7416F8}" v="88" dt="2024-08-14T09:53:56.50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87" autoAdjust="0"/>
    <p:restoredTop sz="93712" autoAdjust="0"/>
  </p:normalViewPr>
  <p:slideViewPr>
    <p:cSldViewPr snapToGrid="0" snapToObjects="1">
      <p:cViewPr varScale="1">
        <p:scale>
          <a:sx n="75" d="100"/>
          <a:sy n="75" d="100"/>
        </p:scale>
        <p:origin x="1928" y="168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371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afer Frédéric" userId="S::frederic.schafer@edufr.ch::eba81380-4366-46c0-b584-321a18500a18" providerId="AD" clId="Web-{5A68E0A3-E48C-64FF-1D40-8D59AF7416F8}"/>
    <pc:docChg chg="delSld modSld">
      <pc:chgData name="Schafer Frédéric" userId="S::frederic.schafer@edufr.ch::eba81380-4366-46c0-b584-321a18500a18" providerId="AD" clId="Web-{5A68E0A3-E48C-64FF-1D40-8D59AF7416F8}" dt="2024-08-14T09:53:50.336" v="82" actId="20577"/>
      <pc:docMkLst>
        <pc:docMk/>
      </pc:docMkLst>
      <pc:sldChg chg="modSp mod modShow">
        <pc:chgData name="Schafer Frédéric" userId="S::frederic.schafer@edufr.ch::eba81380-4366-46c0-b584-321a18500a18" providerId="AD" clId="Web-{5A68E0A3-E48C-64FF-1D40-8D59AF7416F8}" dt="2024-08-14T09:51:16.616" v="74"/>
        <pc:sldMkLst>
          <pc:docMk/>
          <pc:sldMk cId="0" sldId="256"/>
        </pc:sldMkLst>
        <pc:spChg chg="mod">
          <ac:chgData name="Schafer Frédéric" userId="S::frederic.schafer@edufr.ch::eba81380-4366-46c0-b584-321a18500a18" providerId="AD" clId="Web-{5A68E0A3-E48C-64FF-1D40-8D59AF7416F8}" dt="2024-08-14T09:44:50.126" v="14" actId="20577"/>
          <ac:spMkLst>
            <pc:docMk/>
            <pc:sldMk cId="0" sldId="256"/>
            <ac:spMk id="132" creationId="{00000000-0000-0000-0000-000000000000}"/>
          </ac:spMkLst>
        </pc:spChg>
      </pc:sldChg>
      <pc:sldChg chg="modSp">
        <pc:chgData name="Schafer Frédéric" userId="S::frederic.schafer@edufr.ch::eba81380-4366-46c0-b584-321a18500a18" providerId="AD" clId="Web-{5A68E0A3-E48C-64FF-1D40-8D59AF7416F8}" dt="2024-08-14T09:45:07.642" v="17" actId="20577"/>
        <pc:sldMkLst>
          <pc:docMk/>
          <pc:sldMk cId="0" sldId="257"/>
        </pc:sldMkLst>
        <pc:spChg chg="mod">
          <ac:chgData name="Schafer Frédéric" userId="S::frederic.schafer@edufr.ch::eba81380-4366-46c0-b584-321a18500a18" providerId="AD" clId="Web-{5A68E0A3-E48C-64FF-1D40-8D59AF7416F8}" dt="2024-08-14T09:45:07.642" v="17" actId="20577"/>
          <ac:spMkLst>
            <pc:docMk/>
            <pc:sldMk cId="0" sldId="257"/>
            <ac:spMk id="136" creationId="{00000000-0000-0000-0000-000000000000}"/>
          </ac:spMkLst>
        </pc:spChg>
      </pc:sldChg>
      <pc:sldChg chg="del">
        <pc:chgData name="Schafer Frédéric" userId="S::frederic.schafer@edufr.ch::eba81380-4366-46c0-b584-321a18500a18" providerId="AD" clId="Web-{5A68E0A3-E48C-64FF-1D40-8D59AF7416F8}" dt="2024-08-14T09:45:38.455" v="18"/>
        <pc:sldMkLst>
          <pc:docMk/>
          <pc:sldMk cId="0" sldId="259"/>
        </pc:sldMkLst>
      </pc:sldChg>
      <pc:sldChg chg="mod modShow">
        <pc:chgData name="Schafer Frédéric" userId="S::frederic.schafer@edufr.ch::eba81380-4366-46c0-b584-321a18500a18" providerId="AD" clId="Web-{5A68E0A3-E48C-64FF-1D40-8D59AF7416F8}" dt="2024-08-14T09:52:16.476" v="76"/>
        <pc:sldMkLst>
          <pc:docMk/>
          <pc:sldMk cId="0" sldId="260"/>
        </pc:sldMkLst>
      </pc:sldChg>
      <pc:sldChg chg="mod modShow">
        <pc:chgData name="Schafer Frédéric" userId="S::frederic.schafer@edufr.ch::eba81380-4366-46c0-b584-321a18500a18" providerId="AD" clId="Web-{5A68E0A3-E48C-64FF-1D40-8D59AF7416F8}" dt="2024-08-14T09:52:19.601" v="77"/>
        <pc:sldMkLst>
          <pc:docMk/>
          <pc:sldMk cId="0" sldId="261"/>
        </pc:sldMkLst>
      </pc:sldChg>
      <pc:sldChg chg="modSp mod modShow">
        <pc:chgData name="Schafer Frédéric" userId="S::frederic.schafer@edufr.ch::eba81380-4366-46c0-b584-321a18500a18" providerId="AD" clId="Web-{5A68E0A3-E48C-64FF-1D40-8D59AF7416F8}" dt="2024-08-14T09:51:27.163" v="75"/>
        <pc:sldMkLst>
          <pc:docMk/>
          <pc:sldMk cId="0" sldId="281"/>
        </pc:sldMkLst>
        <pc:spChg chg="mod">
          <ac:chgData name="Schafer Frédéric" userId="S::frederic.schafer@edufr.ch::eba81380-4366-46c0-b584-321a18500a18" providerId="AD" clId="Web-{5A68E0A3-E48C-64FF-1D40-8D59AF7416F8}" dt="2024-08-14T09:48:56.739" v="51" actId="20577"/>
          <ac:spMkLst>
            <pc:docMk/>
            <pc:sldMk cId="0" sldId="281"/>
            <ac:spMk id="325" creationId="{00000000-0000-0000-0000-000000000000}"/>
          </ac:spMkLst>
        </pc:spChg>
        <pc:spChg chg="mod">
          <ac:chgData name="Schafer Frédéric" userId="S::frederic.schafer@edufr.ch::eba81380-4366-46c0-b584-321a18500a18" providerId="AD" clId="Web-{5A68E0A3-E48C-64FF-1D40-8D59AF7416F8}" dt="2024-08-14T09:49:12.770" v="54" actId="20577"/>
          <ac:spMkLst>
            <pc:docMk/>
            <pc:sldMk cId="0" sldId="281"/>
            <ac:spMk id="326" creationId="{00000000-0000-0000-0000-000000000000}"/>
          </ac:spMkLst>
        </pc:spChg>
      </pc:sldChg>
      <pc:sldChg chg="modSp">
        <pc:chgData name="Schafer Frédéric" userId="S::frederic.schafer@edufr.ch::eba81380-4366-46c0-b584-321a18500a18" providerId="AD" clId="Web-{5A68E0A3-E48C-64FF-1D40-8D59AF7416F8}" dt="2024-08-14T09:49:47.021" v="73" actId="20577"/>
        <pc:sldMkLst>
          <pc:docMk/>
          <pc:sldMk cId="251137411" sldId="282"/>
        </pc:sldMkLst>
        <pc:spChg chg="mod">
          <ac:chgData name="Schafer Frédéric" userId="S::frederic.schafer@edufr.ch::eba81380-4366-46c0-b584-321a18500a18" providerId="AD" clId="Web-{5A68E0A3-E48C-64FF-1D40-8D59AF7416F8}" dt="2024-08-14T09:49:47.021" v="73" actId="20577"/>
          <ac:spMkLst>
            <pc:docMk/>
            <pc:sldMk cId="251137411" sldId="282"/>
            <ac:spMk id="3" creationId="{B58F2741-BAB3-FAD7-534D-C74823239DBC}"/>
          </ac:spMkLst>
        </pc:spChg>
      </pc:sldChg>
      <pc:sldChg chg="modSp">
        <pc:chgData name="Schafer Frédéric" userId="S::frederic.schafer@edufr.ch::eba81380-4366-46c0-b584-321a18500a18" providerId="AD" clId="Web-{5A68E0A3-E48C-64FF-1D40-8D59AF7416F8}" dt="2024-08-14T09:53:50.336" v="82" actId="20577"/>
        <pc:sldMkLst>
          <pc:docMk/>
          <pc:sldMk cId="1586591141" sldId="283"/>
        </pc:sldMkLst>
        <pc:spChg chg="mod">
          <ac:chgData name="Schafer Frédéric" userId="S::frederic.schafer@edufr.ch::eba81380-4366-46c0-b584-321a18500a18" providerId="AD" clId="Web-{5A68E0A3-E48C-64FF-1D40-8D59AF7416F8}" dt="2024-08-14T09:53:50.336" v="82" actId="20577"/>
          <ac:spMkLst>
            <pc:docMk/>
            <pc:sldMk cId="1586591141" sldId="283"/>
            <ac:spMk id="7" creationId="{08CDA8A3-64A6-8F41-9F9B-7E1E90C154A8}"/>
          </ac:spMkLst>
        </pc:spChg>
      </pc:sldChg>
      <pc:sldChg chg="del">
        <pc:chgData name="Schafer Frédéric" userId="S::frederic.schafer@edufr.ch::eba81380-4366-46c0-b584-321a18500a18" providerId="AD" clId="Web-{5A68E0A3-E48C-64FF-1D40-8D59AF7416F8}" dt="2024-08-14T09:47:56.207" v="49"/>
        <pc:sldMkLst>
          <pc:docMk/>
          <pc:sldMk cId="2021791041" sldId="284"/>
        </pc:sldMkLst>
      </pc:sldChg>
      <pc:sldChg chg="modSp del">
        <pc:chgData name="Schafer Frédéric" userId="S::frederic.schafer@edufr.ch::eba81380-4366-46c0-b584-321a18500a18" providerId="AD" clId="Web-{5A68E0A3-E48C-64FF-1D40-8D59AF7416F8}" dt="2024-08-14T09:44:31.657" v="10"/>
        <pc:sldMkLst>
          <pc:docMk/>
          <pc:sldMk cId="1227229750" sldId="287"/>
        </pc:sldMkLst>
        <pc:spChg chg="mod">
          <ac:chgData name="Schafer Frédéric" userId="S::frederic.schafer@edufr.ch::eba81380-4366-46c0-b584-321a18500a18" providerId="AD" clId="Web-{5A68E0A3-E48C-64FF-1D40-8D59AF7416F8}" dt="2024-08-14T09:43:58.328" v="9" actId="20577"/>
          <ac:spMkLst>
            <pc:docMk/>
            <pc:sldMk cId="1227229750" sldId="287"/>
            <ac:spMk id="13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455694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5127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3904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A4D212-DEA8-8444-9C4B-154429D0E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596249"/>
            <a:ext cx="9753600" cy="3395698"/>
          </a:xfrm>
        </p:spPr>
        <p:txBody>
          <a:bodyPr anchor="b"/>
          <a:lstStyle>
            <a:lvl1pPr algn="ctr">
              <a:defRPr sz="6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DEC99E5-6B45-7940-9B0B-46F86CB38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0" y="5122898"/>
            <a:ext cx="9753600" cy="2354862"/>
          </a:xfrm>
        </p:spPr>
        <p:txBody>
          <a:bodyPr/>
          <a:lstStyle>
            <a:lvl1pPr marL="0" indent="0" algn="ctr">
              <a:buNone/>
              <a:defRPr sz="2560"/>
            </a:lvl1pPr>
            <a:lvl2pPr marL="487695" indent="0" algn="ctr">
              <a:buNone/>
              <a:defRPr sz="2133"/>
            </a:lvl2pPr>
            <a:lvl3pPr marL="975390" indent="0" algn="ctr">
              <a:buNone/>
              <a:defRPr sz="1920"/>
            </a:lvl3pPr>
            <a:lvl4pPr marL="1463086" indent="0" algn="ctr">
              <a:buNone/>
              <a:defRPr sz="1707"/>
            </a:lvl4pPr>
            <a:lvl5pPr marL="1950781" indent="0" algn="ctr">
              <a:buNone/>
              <a:defRPr sz="1707"/>
            </a:lvl5pPr>
            <a:lvl6pPr marL="2438476" indent="0" algn="ctr">
              <a:buNone/>
              <a:defRPr sz="1707"/>
            </a:lvl6pPr>
            <a:lvl7pPr marL="2926171" indent="0" algn="ctr">
              <a:buNone/>
              <a:defRPr sz="1707"/>
            </a:lvl7pPr>
            <a:lvl8pPr marL="3413867" indent="0" algn="ctr">
              <a:buNone/>
              <a:defRPr sz="1707"/>
            </a:lvl8pPr>
            <a:lvl9pPr marL="3901562" indent="0" algn="ctr">
              <a:buNone/>
              <a:defRPr sz="1707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39FFC3-DC0F-A546-A073-7DB2AD4D4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D8292-7A5A-44EB-ADEC-AA767D00200F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C12E8D-9C0D-134E-A08A-FAA7E8EF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4C4269-BA25-B94C-B05F-5699B2377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79879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8D957-6C24-734D-A782-DB3E85584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E745D8-AF21-AF4E-A865-1F93CC1BC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9DEF9A-046F-644A-814A-491DC0FA2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6BB5-FA43-4133-A57F-33DEFA0D4249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2A7A94-2794-104B-8DF8-749D9746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84DF6E-7A25-364E-9DDD-3DE70B917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62094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2FCB9B-3C9F-234C-8A15-E93B71A16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307" y="2431628"/>
            <a:ext cx="11216640" cy="4057226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5BF0D3-0F40-CF46-922A-D6DBA4550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307" y="6527237"/>
            <a:ext cx="11216640" cy="2133599"/>
          </a:xfrm>
        </p:spPr>
        <p:txBody>
          <a:bodyPr/>
          <a:lstStyle>
            <a:lvl1pPr marL="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1pPr>
            <a:lvl2pPr marL="48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39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308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78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4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617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867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562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20CFA1-9DFB-3941-B827-D81CCC79E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9D4D-0BFC-4907-B876-8D0F29D25B8B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75BA6D-F0E2-3F42-AE20-F854094BC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64FBF4-97E2-5B47-839A-66CD18518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78580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2AE5AD-FD7F-4240-9015-14C54EF7A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74011B-763A-6B4D-B645-2840037964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4080" y="2596444"/>
            <a:ext cx="5527040" cy="6188570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CB8AEB-DC75-4345-9BA9-B2864E1EAF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83680" y="2596444"/>
            <a:ext cx="5527040" cy="6188570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B6B537-5B1F-644D-B298-5FD6DF524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6BB5-FA43-4133-A57F-33DEFA0D4249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AC6A76-3E2C-B845-BD32-AC1260B74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1E2418-6CCB-864B-8E60-2DEAE0158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70750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B58FCB-715A-D645-AFDE-EB45C83C1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74" y="519290"/>
            <a:ext cx="11216640" cy="18852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C924E2-C265-514E-99BB-311F48F95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775" y="2390987"/>
            <a:ext cx="5501639" cy="1171786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55EC48-6977-5049-A22E-E408C708B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775" y="3562773"/>
            <a:ext cx="5501639" cy="5240303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F22CB77-8B54-CE4C-BA36-7C81A8614D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3680" y="2390987"/>
            <a:ext cx="5528734" cy="1171786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D4F552D-8887-A545-A4F5-F92BDDF9DB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83680" y="3562773"/>
            <a:ext cx="5528734" cy="5240303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D633C0-463A-E240-96EC-A198C06BD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6BB5-FA43-4133-A57F-33DEFA0D4249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312D775-923B-7244-8C73-0B6E7CE9F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727F39-2B94-9142-AE8F-E59B2DC94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94118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B8E3BD-B8DE-5642-98A8-850C8C85C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460E7F0-C956-2E4E-9A49-20D5EF35D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AFF06-CDBB-4575-A3CF-D3C40F356B4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3C556DD-9818-9443-B1D2-541319365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079AD14-21CD-7242-BFCC-A7958FCBF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6117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FCC5209-5453-3D47-9329-62E9396FA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23BA-8BFA-4D1F-A6AD-B650E27402E6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93C4913-2752-5E49-9797-E1DBCFF8B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F5FB67-849F-F44B-AA5B-0EBEEE3A1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2269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07D384-A2B9-7D40-ADBE-DEDDAC4B1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D9038A-2263-7B4C-8CEF-66CAA6B7C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8734" y="1404338"/>
            <a:ext cx="6583680" cy="6931378"/>
          </a:xfrm>
        </p:spPr>
        <p:txBody>
          <a:bodyPr/>
          <a:lstStyle>
            <a:lvl1pPr>
              <a:defRPr sz="3413"/>
            </a:lvl1pPr>
            <a:lvl2pPr>
              <a:defRPr sz="2987"/>
            </a:lvl2pPr>
            <a:lvl3pPr>
              <a:defRPr sz="256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315DF22-154F-BC47-9493-AE1C2E61B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A94DCC-BB86-B044-9A11-543DA239C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6BB5-FA43-4133-A57F-33DEFA0D4249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BC70A4-4B32-6A4A-B2E9-C35EAB0AB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50F626-67F4-F244-B7C7-2155FFC89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759871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5A0057-24B7-B941-B909-FB530DD0D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E8A472-6EB8-A446-87AA-E04FB79C25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8734" y="1404338"/>
            <a:ext cx="6583680" cy="6931378"/>
          </a:xfrm>
        </p:spPr>
        <p:txBody>
          <a:bodyPr/>
          <a:lstStyle>
            <a:lvl1pPr marL="0" indent="0">
              <a:buNone/>
              <a:defRPr sz="3413"/>
            </a:lvl1pPr>
            <a:lvl2pPr marL="487695" indent="0">
              <a:buNone/>
              <a:defRPr sz="2987"/>
            </a:lvl2pPr>
            <a:lvl3pPr marL="975390" indent="0">
              <a:buNone/>
              <a:defRPr sz="2560"/>
            </a:lvl3pPr>
            <a:lvl4pPr marL="1463086" indent="0">
              <a:buNone/>
              <a:defRPr sz="2133"/>
            </a:lvl4pPr>
            <a:lvl5pPr marL="1950781" indent="0">
              <a:buNone/>
              <a:defRPr sz="2133"/>
            </a:lvl5pPr>
            <a:lvl6pPr marL="2438476" indent="0">
              <a:buNone/>
              <a:defRPr sz="2133"/>
            </a:lvl6pPr>
            <a:lvl7pPr marL="2926171" indent="0">
              <a:buNone/>
              <a:defRPr sz="2133"/>
            </a:lvl7pPr>
            <a:lvl8pPr marL="3413867" indent="0">
              <a:buNone/>
              <a:defRPr sz="2133"/>
            </a:lvl8pPr>
            <a:lvl9pPr marL="3901562" indent="0">
              <a:buNone/>
              <a:defRPr sz="2133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F0617E-55FF-234D-84CA-3839636E4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AE12DB-6AD1-8C48-92F4-EB0D784B2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BCC35-AE37-4B74-AFDC-2B5B2D807A0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7575D0-BBF4-3246-B305-BEC1A6FD2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85C820-BD6E-ED41-A86C-44D1609E1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21926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AB489A-6287-1044-B1D6-E064C2D94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C12CEE9-3248-7644-8FFF-307F1AC4E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2F1B78-F597-7E4B-98EE-153018845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6BB5-FA43-4133-A57F-33DEFA0D4249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A5F260-9853-0246-ADFF-B722EF292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3B398A-9840-BE41-9A12-FE40DA3B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66945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34FA860-1AC1-0A42-98C5-3659229C9B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06560" y="519289"/>
            <a:ext cx="2804160" cy="82657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0344DEB-E555-2241-83CF-98CCD1C6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94080" y="519289"/>
            <a:ext cx="8249920" cy="8265725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3E13CB-FA46-FE4E-8A8D-0F3635301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6BB5-FA43-4133-A57F-33DEFA0D4249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F6DEB5-E5FB-C94A-AD9E-43E185407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5DCC94-6FDE-C447-9BDC-E21B4BBD2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11490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Shape 22"/>
          <p:cNvSpPr>
            <a:spLocks noGrp="1"/>
          </p:cNvSpPr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23" name="Shape 23"/>
          <p:cNvSpPr>
            <a:spLocks noGrp="1"/>
          </p:cNvSpPr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r>
              <a:t>Texte du titre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sz="4800">
                <a:solidFill>
                  <a:srgbClr val="747676"/>
                </a:solidFill>
                <a:latin typeface="Iowan Old Style Italic"/>
                <a:ea typeface="Iowan Old Style Italic"/>
                <a:cs typeface="Iowan Old Style Italic"/>
                <a:sym typeface="Iowan Old Style Italic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55952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2" name="Shape 72"/>
          <p:cNvSpPr>
            <a:spLocks noGrp="1"/>
          </p:cNvSpPr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536594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17BDCC6-DD11-404E-91B7-BE5A2C3C4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080" y="519290"/>
            <a:ext cx="11216640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4E78D-3E05-C443-86E0-EE92664E7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4080" y="2596444"/>
            <a:ext cx="11216640" cy="6188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3DA5E5-038F-8240-B5D8-BCAFF6FCB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66BB5-FA43-4133-A57F-33DEFA0D4249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73A434-B802-2145-ACE8-549DA10D0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7037E7-EBF4-564E-A1CF-8ABB86B34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746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</p:sldLayoutIdLst>
  <p:txStyles>
    <p:titleStyle>
      <a:lvl1pPr algn="l" defTabSz="975390" rtl="0" eaLnBrk="1" latinLnBrk="0" hangingPunct="1">
        <a:lnSpc>
          <a:spcPct val="90000"/>
        </a:lnSpc>
        <a:spcBef>
          <a:spcPct val="0"/>
        </a:spcBef>
        <a:buNone/>
        <a:defRPr sz="4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848" indent="-243848" algn="l" defTabSz="975390" rtl="0" eaLnBrk="1" latinLnBrk="0" hangingPunct="1">
        <a:lnSpc>
          <a:spcPct val="90000"/>
        </a:lnSpc>
        <a:spcBef>
          <a:spcPts val="1067"/>
        </a:spcBef>
        <a:buFont typeface="Arial" panose="020B0604020202020204" pitchFamily="34" charset="0"/>
        <a:buChar char="•"/>
        <a:defRPr sz="2987" kern="1200">
          <a:solidFill>
            <a:schemeClr val="tx1"/>
          </a:solidFill>
          <a:latin typeface="+mn-lt"/>
          <a:ea typeface="+mn-ea"/>
          <a:cs typeface="+mn-cs"/>
        </a:defRPr>
      </a:lvl1pPr>
      <a:lvl2pPr marL="73154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38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70693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2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68232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7001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71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5410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95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39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8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8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47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617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867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562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istages.ch/" TargetMode="External"/><Relationship Id="rId2" Type="http://schemas.openxmlformats.org/officeDocument/2006/relationships/hyperlink" Target="http://www.orientation.ch/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fr.ch/formation-et-ecoles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xfrm>
            <a:off x="571500" y="3752996"/>
            <a:ext cx="11861800" cy="2209800"/>
          </a:xfrm>
          <a:prstGeom prst="rect">
            <a:avLst/>
          </a:prstGeom>
        </p:spPr>
        <p:txBody>
          <a:bodyPr anchor="ctr">
            <a:normAutofit fontScale="90000"/>
          </a:bodyPr>
          <a:lstStyle/>
          <a:p>
            <a:pPr>
              <a:defRPr sz="6000"/>
            </a:pPr>
            <a:r>
              <a:rPr dirty="0"/>
              <a:t>PASSAGE DE L’</a:t>
            </a:r>
            <a:r>
              <a:rPr dirty="0">
                <a:solidFill>
                  <a:srgbClr val="00B0F0"/>
                </a:solidFill>
              </a:rPr>
              <a:t>É</a:t>
            </a:r>
            <a:r>
              <a:rPr dirty="0"/>
              <a:t>COLE </a:t>
            </a:r>
            <a:r>
              <a:rPr dirty="0">
                <a:solidFill>
                  <a:srgbClr val="00B0F0"/>
                </a:solidFill>
              </a:rPr>
              <a:t>P</a:t>
            </a:r>
            <a:r>
              <a:rPr dirty="0"/>
              <a:t>RIMAIRE </a:t>
            </a:r>
          </a:p>
          <a:p>
            <a:pPr>
              <a:defRPr sz="6000"/>
            </a:pPr>
            <a:r>
              <a:rPr dirty="0"/>
              <a:t>AU </a:t>
            </a:r>
            <a:r>
              <a:rPr dirty="0">
                <a:solidFill>
                  <a:srgbClr val="00B0F0"/>
                </a:solidFill>
              </a:rPr>
              <a:t>C</a:t>
            </a:r>
            <a:r>
              <a:rPr dirty="0"/>
              <a:t>YCLE D’</a:t>
            </a:r>
            <a:r>
              <a:rPr dirty="0">
                <a:solidFill>
                  <a:srgbClr val="00B0F0"/>
                </a:solidFill>
              </a:rPr>
              <a:t>O</a:t>
            </a:r>
            <a:r>
              <a:rPr dirty="0"/>
              <a:t>RIENTATION</a:t>
            </a:r>
            <a:br>
              <a:rPr lang="fr-CH" dirty="0"/>
            </a:br>
            <a:r>
              <a:rPr lang="fr-CH" dirty="0">
                <a:solidFill>
                  <a:srgbClr val="00B0F0"/>
                </a:solidFill>
              </a:rPr>
              <a:t>EP-CO</a:t>
            </a:r>
            <a:br>
              <a:rPr lang="fr-CH" dirty="0"/>
            </a:br>
            <a:endParaRPr dirty="0"/>
          </a:p>
        </p:txBody>
      </p:sp>
      <p:sp>
        <p:nvSpPr>
          <p:cNvPr id="132" name="Shape 132"/>
          <p:cNvSpPr>
            <a:spLocks noGrp="1"/>
          </p:cNvSpPr>
          <p:nvPr>
            <p:ph type="body" sz="quarter" idx="1"/>
          </p:nvPr>
        </p:nvSpPr>
        <p:spPr>
          <a:xfrm>
            <a:off x="571500" y="6520840"/>
            <a:ext cx="11861800" cy="13881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fr-CH" dirty="0"/>
              <a:t>Séance d’information</a:t>
            </a:r>
          </a:p>
          <a:p>
            <a:r>
              <a:rPr dirty="0"/>
              <a:t>aux </a:t>
            </a:r>
            <a:r>
              <a:rPr dirty="0" err="1"/>
              <a:t>paren</a:t>
            </a:r>
            <a:r>
              <a:rPr lang="fr-CH" dirty="0" err="1"/>
              <a:t>ts</a:t>
            </a:r>
            <a:r>
              <a:rPr lang="fr-CH" dirty="0"/>
              <a:t> des élèves 7H</a:t>
            </a:r>
          </a:p>
          <a:p>
            <a:endParaRPr lang="fr-CH" sz="2800" dirty="0"/>
          </a:p>
          <a:p>
            <a:r>
              <a:rPr lang="fr-CH" sz="2800" dirty="0"/>
              <a:t>27 août 2024</a:t>
            </a:r>
          </a:p>
          <a:p>
            <a:r>
              <a:rPr lang="fr-CH" sz="2800" dirty="0"/>
              <a:t> </a:t>
            </a:r>
            <a:endParaRPr sz="28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795D143-BDCD-D04F-AFCB-0CE417945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7820" y="630514"/>
            <a:ext cx="5155480" cy="242824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7BAB2E-33BC-B14F-A5EA-1AD71252C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64" y="5206923"/>
            <a:ext cx="5371913" cy="40272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xfrm>
            <a:off x="291653" y="2297732"/>
            <a:ext cx="5626547" cy="2797523"/>
          </a:xfrm>
          <a:prstGeom prst="rect">
            <a:avLst/>
          </a:prstGeom>
        </p:spPr>
        <p:txBody>
          <a:bodyPr/>
          <a:lstStyle/>
          <a:p>
            <a:pPr>
              <a:defRPr sz="70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</a:rPr>
              <a:t>OBJECTIFS</a:t>
            </a:r>
            <a:br>
              <a:rPr lang="fr-CH" sz="4300" dirty="0"/>
            </a:br>
            <a:r>
              <a:rPr sz="4300" dirty="0">
                <a:solidFill>
                  <a:schemeClr val="tx1"/>
                </a:solidFill>
              </a:rPr>
              <a:t>DE LA SÉANCE</a:t>
            </a:r>
          </a:p>
        </p:txBody>
      </p:sp>
      <p:sp>
        <p:nvSpPr>
          <p:cNvPr id="136" name="Shape 136"/>
          <p:cNvSpPr>
            <a:spLocks noGrp="1"/>
          </p:cNvSpPr>
          <p:nvPr>
            <p:ph type="body" sz="half" idx="1"/>
          </p:nvPr>
        </p:nvSpPr>
        <p:spPr>
          <a:xfrm>
            <a:off x="6794053" y="436909"/>
            <a:ext cx="5626547" cy="8592791"/>
          </a:xfrm>
          <a:prstGeom prst="rect">
            <a:avLst/>
          </a:prstGeom>
        </p:spPr>
        <p:txBody>
          <a:bodyPr anchor="ctr"/>
          <a:lstStyle/>
          <a:p>
            <a:r>
              <a:rPr dirty="0"/>
              <a:t>Prendre connaissance des types de classe</a:t>
            </a:r>
          </a:p>
          <a:p>
            <a:r>
              <a:rPr dirty="0"/>
              <a:t>Prendre connaissance des </a:t>
            </a:r>
            <a:r>
              <a:rPr lang="fr-CH" dirty="0"/>
              <a:t>"</a:t>
            </a:r>
            <a:r>
              <a:rPr dirty="0"/>
              <a:t>nouvelles</a:t>
            </a:r>
            <a:r>
              <a:rPr lang="fr-FR" dirty="0"/>
              <a:t>"</a:t>
            </a:r>
            <a:r>
              <a:rPr dirty="0"/>
              <a:t> modalités de passage</a:t>
            </a:r>
            <a:endParaRPr lang="fr-CH" dirty="0">
              <a:cs typeface="Calibri"/>
            </a:endParaRPr>
          </a:p>
          <a:p>
            <a:r>
              <a:rPr dirty="0"/>
              <a:t>Clarifier les rôles de chacun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xfrm>
            <a:off x="520700" y="2291333"/>
            <a:ext cx="5397500" cy="280392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defRPr sz="70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</a:rPr>
              <a:t>POURQUOI</a:t>
            </a:r>
            <a:r>
              <a:rPr dirty="0"/>
              <a:t> </a:t>
            </a:r>
            <a:r>
              <a:rPr lang="fr-CH" sz="4900" dirty="0">
                <a:solidFill>
                  <a:schemeClr val="tx1"/>
                </a:solidFill>
              </a:rPr>
              <a:t>CHANGER ?</a:t>
            </a:r>
            <a:br>
              <a:rPr lang="fr-CH" sz="4900" dirty="0">
                <a:solidFill>
                  <a:schemeClr val="tx1"/>
                </a:solidFill>
              </a:rPr>
            </a:br>
            <a:br>
              <a:rPr lang="fr-CH" sz="4900" dirty="0">
                <a:solidFill>
                  <a:schemeClr val="tx1"/>
                </a:solidFill>
              </a:rPr>
            </a:br>
            <a:r>
              <a:rPr lang="fr-CH" sz="3200" dirty="0">
                <a:solidFill>
                  <a:schemeClr val="tx1"/>
                </a:solidFill>
              </a:rPr>
              <a:t>PPO à EP-CO</a:t>
            </a:r>
            <a:endParaRPr sz="3200" dirty="0"/>
          </a:p>
        </p:txBody>
      </p:sp>
      <p:sp>
        <p:nvSpPr>
          <p:cNvPr id="140" name="Shape 140"/>
          <p:cNvSpPr>
            <a:spLocks noGrp="1"/>
          </p:cNvSpPr>
          <p:nvPr>
            <p:ph type="body" sz="half" idx="1"/>
          </p:nvPr>
        </p:nvSpPr>
        <p:spPr>
          <a:xfrm>
            <a:off x="7023100" y="436909"/>
            <a:ext cx="5397500" cy="8592791"/>
          </a:xfrm>
          <a:prstGeom prst="rect">
            <a:avLst/>
          </a:prstGeom>
        </p:spPr>
        <p:txBody>
          <a:bodyPr anchor="ctr"/>
          <a:lstStyle/>
          <a:p>
            <a:r>
              <a:rPr dirty="0"/>
              <a:t>Nouvelles bases légales (R</a:t>
            </a:r>
            <a:r>
              <a:rPr lang="fr-CH" dirty="0" err="1"/>
              <a:t>èglement</a:t>
            </a:r>
            <a:r>
              <a:rPr lang="fr-CH" dirty="0"/>
              <a:t> de la loi sur la scolarité obligatoire,</a:t>
            </a:r>
            <a:r>
              <a:rPr dirty="0"/>
              <a:t> art. 80 à 82</a:t>
            </a:r>
            <a:r>
              <a:rPr lang="fr-CH" dirty="0"/>
              <a:t>, 19 avril 2016</a:t>
            </a:r>
            <a:r>
              <a:rPr dirty="0"/>
              <a:t>)</a:t>
            </a:r>
          </a:p>
          <a:p>
            <a:r>
              <a:rPr dirty="0"/>
              <a:t>Harmonisation entre la partie francophone et la partie alémanique du canton</a:t>
            </a:r>
          </a:p>
          <a:p>
            <a:r>
              <a:rPr dirty="0"/>
              <a:t>Harmonisation du passage entre les cycles 2 et 3</a:t>
            </a:r>
          </a:p>
          <a:p>
            <a:r>
              <a:rPr b="1" dirty="0"/>
              <a:t>Allégement des modalités de la </a:t>
            </a:r>
            <a:r>
              <a:rPr b="1" dirty="0" err="1"/>
              <a:t>préorien</a:t>
            </a:r>
            <a:r>
              <a:rPr lang="fr-CH" b="1" dirty="0"/>
              <a:t>ta</a:t>
            </a:r>
            <a:r>
              <a:rPr b="1" dirty="0" err="1"/>
              <a:t>tion</a:t>
            </a:r>
            <a:r>
              <a:rPr b="1" dirty="0"/>
              <a:t> </a:t>
            </a:r>
            <a:r>
              <a:rPr dirty="0"/>
              <a:t>afin d’affirmer la </a:t>
            </a:r>
            <a:r>
              <a:rPr dirty="0" err="1"/>
              <a:t>continuité</a:t>
            </a:r>
            <a:r>
              <a:rPr lang="fr-CH" dirty="0"/>
              <a:t> 1</a:t>
            </a:r>
            <a:r>
              <a:rPr lang="fr-CH" baseline="31999" dirty="0"/>
              <a:t>H </a:t>
            </a:r>
            <a:r>
              <a:rPr lang="fr-CH" dirty="0"/>
              <a:t>à </a:t>
            </a:r>
            <a:r>
              <a:rPr dirty="0"/>
              <a:t>11</a:t>
            </a:r>
            <a:r>
              <a:rPr baseline="31999" dirty="0"/>
              <a:t>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title"/>
          </p:nvPr>
        </p:nvSpPr>
        <p:spPr>
          <a:xfrm>
            <a:off x="520700" y="2291333"/>
            <a:ext cx="5397500" cy="2803922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7000">
                <a:solidFill>
                  <a:srgbClr val="FFFFFF"/>
                </a:solidFill>
              </a:defRPr>
            </a:lvl1pPr>
          </a:lstStyle>
          <a:p>
            <a:r>
              <a:rPr lang="fr-CH" dirty="0">
                <a:solidFill>
                  <a:schemeClr val="tx1"/>
                </a:solidFill>
              </a:rPr>
              <a:t>ON NE DIT </a:t>
            </a:r>
            <a:r>
              <a:rPr lang="fr-CH" sz="4900" dirty="0">
                <a:solidFill>
                  <a:schemeClr val="tx1"/>
                </a:solidFill>
              </a:rPr>
              <a:t>PLUS…</a:t>
            </a:r>
            <a:endParaRPr sz="4900" dirty="0"/>
          </a:p>
        </p:txBody>
      </p:sp>
      <p:sp>
        <p:nvSpPr>
          <p:cNvPr id="151" name="Shape 151"/>
          <p:cNvSpPr/>
          <p:nvPr/>
        </p:nvSpPr>
        <p:spPr>
          <a:xfrm>
            <a:off x="7569782" y="2334393"/>
            <a:ext cx="4194598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spcBef>
                <a:spcPts val="1800"/>
              </a:spcBef>
              <a:defRPr sz="4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lvl1pPr>
          </a:lstStyle>
          <a:p>
            <a:r>
              <a:t>filière, section</a:t>
            </a:r>
          </a:p>
        </p:txBody>
      </p:sp>
      <p:sp>
        <p:nvSpPr>
          <p:cNvPr id="152" name="Shape 152"/>
          <p:cNvSpPr/>
          <p:nvPr/>
        </p:nvSpPr>
        <p:spPr>
          <a:xfrm>
            <a:off x="6913872" y="3553593"/>
            <a:ext cx="5628656" cy="149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spcBef>
                <a:spcPts val="1800"/>
              </a:spcBef>
              <a:defRPr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t>mais</a:t>
            </a:r>
          </a:p>
          <a:p>
            <a:pPr algn="ctr">
              <a:spcBef>
                <a:spcPts val="1800"/>
              </a:spcBef>
              <a:defRPr sz="4000" spc="0">
                <a:solidFill>
                  <a:schemeClr val="accent5">
                    <a:satOff val="7361"/>
                    <a:lumOff val="7535"/>
                  </a:schemeClr>
                </a:solidFill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t>type de classe</a:t>
            </a:r>
          </a:p>
        </p:txBody>
      </p:sp>
      <p:pic>
        <p:nvPicPr>
          <p:cNvPr id="153" name="Image 15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21429359">
            <a:off x="7837265" y="2689993"/>
            <a:ext cx="3659633" cy="762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99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99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animBg="1" advAuto="0"/>
      <p:bldP spid="152" grpId="0" animBg="1" advAuto="0"/>
      <p:bldP spid="153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/>
        </p:nvSpPr>
        <p:spPr>
          <a:xfrm>
            <a:off x="7569782" y="2334393"/>
            <a:ext cx="4194598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spcBef>
                <a:spcPts val="1800"/>
              </a:spcBef>
              <a:defRPr sz="4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lvl1pPr>
          </a:lstStyle>
          <a:p>
            <a:r>
              <a:t>branche</a:t>
            </a:r>
          </a:p>
        </p:txBody>
      </p:sp>
      <p:sp>
        <p:nvSpPr>
          <p:cNvPr id="159" name="Shape 159"/>
          <p:cNvSpPr/>
          <p:nvPr/>
        </p:nvSpPr>
        <p:spPr>
          <a:xfrm>
            <a:off x="6913872" y="3553593"/>
            <a:ext cx="5628656" cy="149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spcBef>
                <a:spcPts val="1800"/>
              </a:spcBef>
              <a:defRPr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t>mais</a:t>
            </a:r>
          </a:p>
          <a:p>
            <a:pPr algn="ctr">
              <a:spcBef>
                <a:spcPts val="1800"/>
              </a:spcBef>
              <a:defRPr sz="4000" spc="0">
                <a:solidFill>
                  <a:schemeClr val="accent5">
                    <a:satOff val="7361"/>
                    <a:lumOff val="7535"/>
                  </a:schemeClr>
                </a:solidFill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t>discipline</a:t>
            </a:r>
          </a:p>
        </p:txBody>
      </p:sp>
      <p:pic>
        <p:nvPicPr>
          <p:cNvPr id="160" name="Image 15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21338448">
            <a:off x="8520500" y="2689993"/>
            <a:ext cx="2415400" cy="76201"/>
          </a:xfrm>
          <a:prstGeom prst="rect">
            <a:avLst/>
          </a:prstGeom>
        </p:spPr>
      </p:pic>
      <p:sp>
        <p:nvSpPr>
          <p:cNvPr id="11" name="Shape 150">
            <a:extLst>
              <a:ext uri="{FF2B5EF4-FFF2-40B4-BE49-F238E27FC236}">
                <a16:creationId xmlns:a16="http://schemas.microsoft.com/office/drawing/2014/main" id="{4DC5D19A-84AE-4943-92F9-388C4C7ABBAE}"/>
              </a:ext>
            </a:extLst>
          </p:cNvPr>
          <p:cNvSpPr txBox="1">
            <a:spLocks/>
          </p:cNvSpPr>
          <p:nvPr/>
        </p:nvSpPr>
        <p:spPr>
          <a:xfrm>
            <a:off x="520700" y="2283966"/>
            <a:ext cx="5397500" cy="2803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7539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70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pc="0" dirty="0">
                <a:solidFill>
                  <a:schemeClr val="tx1"/>
                </a:solidFill>
              </a:rPr>
              <a:t>ON NE DIT </a:t>
            </a:r>
            <a:r>
              <a:rPr lang="fr-CH" sz="4900" spc="0" dirty="0">
                <a:solidFill>
                  <a:schemeClr val="tx1"/>
                </a:solidFill>
              </a:rPr>
              <a:t>PLUS…</a:t>
            </a:r>
            <a:endParaRPr lang="fr-CH" sz="4900" spc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99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99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 advAuto="0"/>
      <p:bldP spid="159" grpId="0" animBg="1" advAuto="0"/>
      <p:bldP spid="160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/>
        </p:nvSpPr>
        <p:spPr>
          <a:xfrm>
            <a:off x="7146478" y="2388403"/>
            <a:ext cx="5163444" cy="5611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34950" indent="-234950" defTabSz="800100">
              <a:spcBef>
                <a:spcPts val="2000"/>
              </a:spcBef>
              <a:buSzPct val="75000"/>
              <a:buFont typeface="Zapf Dingbats"/>
              <a:buChar char="➤"/>
              <a:defRPr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Formation professionnelle initiale en entreprise ou en école, avec ou sans maturité professionnelle intégrée, avec maturité professionnelle post-CFC</a:t>
            </a:r>
          </a:p>
          <a:p>
            <a:pPr marL="234950" indent="-234950" defTabSz="800100">
              <a:spcBef>
                <a:spcPts val="2000"/>
              </a:spcBef>
              <a:buSzPct val="75000"/>
              <a:buFont typeface="Zapf Dingbats"/>
              <a:buChar char="➤"/>
              <a:defRPr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École des métiers</a:t>
            </a:r>
          </a:p>
          <a:p>
            <a:pPr marL="234950" indent="-234950" defTabSz="800100">
              <a:spcBef>
                <a:spcPts val="2000"/>
              </a:spcBef>
              <a:buSzPct val="75000"/>
              <a:buFont typeface="Zapf Dingbats"/>
              <a:buChar char="➤"/>
              <a:defRPr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Écoles de culture générale et écoles de commerce</a:t>
            </a:r>
          </a:p>
          <a:p>
            <a:pPr marL="234950" indent="-234950" defTabSz="800100">
              <a:spcBef>
                <a:spcPts val="2000"/>
              </a:spcBef>
              <a:buSzPct val="75000"/>
              <a:buFont typeface="Zapf Dingbats"/>
              <a:buChar char="➤"/>
              <a:defRPr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b="1" dirty="0">
                <a:solidFill>
                  <a:srgbClr val="FF0000"/>
                </a:solidFill>
              </a:rPr>
              <a:t>Études gymnasiales </a:t>
            </a:r>
            <a:r>
              <a:rPr lang="fr-CH" b="1" dirty="0">
                <a:solidFill>
                  <a:srgbClr val="FF0000"/>
                </a:solidFill>
              </a:rPr>
              <a:t>     </a:t>
            </a:r>
            <a:r>
              <a:rPr b="1" dirty="0">
                <a:solidFill>
                  <a:srgbClr val="FF0000"/>
                </a:solidFill>
              </a:rPr>
              <a:t>(sous conditions)</a:t>
            </a:r>
          </a:p>
        </p:txBody>
      </p:sp>
      <p:sp>
        <p:nvSpPr>
          <p:cNvPr id="166" name="Shape 166"/>
          <p:cNvSpPr/>
          <p:nvPr/>
        </p:nvSpPr>
        <p:spPr>
          <a:xfrm>
            <a:off x="787400" y="2706824"/>
            <a:ext cx="5642075" cy="3523556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/>
          <a:p>
            <a:pPr defTabSz="554990">
              <a:spcBef>
                <a:spcPts val="2100"/>
              </a:spcBef>
              <a:defRPr sz="665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sz="5000" dirty="0" err="1">
                <a:solidFill>
                  <a:schemeClr val="tx1"/>
                </a:solidFill>
              </a:rPr>
              <a:t>gÉNÉRALE</a:t>
            </a:r>
            <a:endParaRPr sz="5000" dirty="0">
              <a:solidFill>
                <a:schemeClr val="tx1"/>
              </a:solidFill>
            </a:endParaRPr>
          </a:p>
          <a:p>
            <a:pPr defTabSz="554990">
              <a:spcBef>
                <a:spcPts val="2100"/>
              </a:spcBef>
              <a:defRPr sz="6650" cap="all" spc="0">
                <a:solidFill>
                  <a:srgbClr val="7CCA80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sz="5000" dirty="0" err="1"/>
              <a:t>exigences</a:t>
            </a:r>
            <a:r>
              <a:rPr sz="5000" dirty="0"/>
              <a:t> de base</a:t>
            </a:r>
          </a:p>
          <a:p>
            <a:pPr defTabSz="554990">
              <a:spcBef>
                <a:spcPts val="2100"/>
              </a:spcBef>
              <a:defRPr sz="6650" cap="all" spc="0">
                <a:solidFill>
                  <a:srgbClr val="7CCA80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sz="5000" dirty="0"/>
              <a:t>PRÉGYMNASIALE</a:t>
            </a:r>
          </a:p>
        </p:txBody>
      </p:sp>
      <p:sp>
        <p:nvSpPr>
          <p:cNvPr id="167" name="Shape 167"/>
          <p:cNvSpPr/>
          <p:nvPr/>
        </p:nvSpPr>
        <p:spPr>
          <a:xfrm>
            <a:off x="177800" y="2921825"/>
            <a:ext cx="540445" cy="450999"/>
          </a:xfrm>
          <a:prstGeom prst="rightArrow">
            <a:avLst>
              <a:gd name="adj1" fmla="val 32000"/>
              <a:gd name="adj2" fmla="val 76693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1" name="Shape 165">
            <a:extLst>
              <a:ext uri="{FF2B5EF4-FFF2-40B4-BE49-F238E27FC236}">
                <a16:creationId xmlns:a16="http://schemas.microsoft.com/office/drawing/2014/main" id="{6E3078A7-6CD9-934E-8A5B-FE37C720C26A}"/>
              </a:ext>
            </a:extLst>
          </p:cNvPr>
          <p:cNvSpPr txBox="1">
            <a:spLocks/>
          </p:cNvSpPr>
          <p:nvPr/>
        </p:nvSpPr>
        <p:spPr>
          <a:xfrm>
            <a:off x="685800" y="776424"/>
            <a:ext cx="5397500" cy="13979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fontScale="82500" lnSpcReduction="10000"/>
          </a:bodyPr>
          <a:lstStyle>
            <a:lvl1pPr marL="0" marR="0" indent="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1pPr>
            <a:lvl2pPr marL="0" marR="0" indent="2286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2pPr>
            <a:lvl3pPr marL="0" marR="0" indent="4572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3pPr>
            <a:lvl4pPr marL="0" marR="0" indent="6858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4pPr>
            <a:lvl5pPr marL="0" marR="0" indent="9144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5pPr>
            <a:lvl6pPr marL="0" marR="0" indent="11430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6pPr>
            <a:lvl7pPr marL="0" marR="0" indent="13716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7pPr>
            <a:lvl8pPr marL="0" marR="0" indent="16002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8pPr>
            <a:lvl9pPr marL="0" marR="0" indent="18288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9pPr>
          </a:lstStyle>
          <a:p>
            <a:pPr hangingPunct="1">
              <a:defRPr sz="7000">
                <a:solidFill>
                  <a:srgbClr val="FFFFFF"/>
                </a:solidFill>
              </a:defRPr>
            </a:pPr>
            <a:r>
              <a:rPr lang="fr-CH" sz="7000" dirty="0">
                <a:solidFill>
                  <a:schemeClr val="tx1"/>
                </a:solidFill>
              </a:rPr>
              <a:t>les </a:t>
            </a:r>
            <a:r>
              <a:rPr lang="fr-CH" sz="7000" dirty="0" err="1">
                <a:solidFill>
                  <a:schemeClr val="tx1"/>
                </a:solidFill>
              </a:rPr>
              <a:t>typeS</a:t>
            </a:r>
            <a:r>
              <a:rPr lang="fr-CH" sz="4800" dirty="0">
                <a:solidFill>
                  <a:schemeClr val="tx1"/>
                </a:solidFill>
              </a:rPr>
              <a:t> de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7376666" y="4127500"/>
            <a:ext cx="5163443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234950" indent="-234950" defTabSz="800100">
              <a:spcBef>
                <a:spcPts val="2000"/>
              </a:spcBef>
              <a:buSzPct val="75000"/>
              <a:buFont typeface="Zapf Dingbats"/>
              <a:buChar char="➤"/>
              <a:defRPr sz="27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lvl1pPr>
          </a:lstStyle>
          <a:p>
            <a:r>
              <a:rPr dirty="0"/>
              <a:t>Formation professionnelle initiale en entreprise, avec maturité professionnelle post-CFC</a:t>
            </a:r>
          </a:p>
        </p:txBody>
      </p:sp>
      <p:sp>
        <p:nvSpPr>
          <p:cNvPr id="171" name="Shape 171"/>
          <p:cNvSpPr/>
          <p:nvPr/>
        </p:nvSpPr>
        <p:spPr>
          <a:xfrm>
            <a:off x="787400" y="2706824"/>
            <a:ext cx="5776020" cy="3523556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/>
          <a:p>
            <a:pPr defTabSz="554990">
              <a:spcBef>
                <a:spcPts val="2100"/>
              </a:spcBef>
              <a:defRPr sz="6650" cap="all" spc="0">
                <a:solidFill>
                  <a:srgbClr val="7CCA80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sz="5000" dirty="0" err="1"/>
              <a:t>gÉNÉRALE</a:t>
            </a:r>
            <a:endParaRPr sz="5000" dirty="0"/>
          </a:p>
          <a:p>
            <a:pPr defTabSz="554990">
              <a:spcBef>
                <a:spcPts val="2100"/>
              </a:spcBef>
              <a:defRPr sz="665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sz="5000" dirty="0" err="1">
                <a:solidFill>
                  <a:schemeClr val="tx1"/>
                </a:solidFill>
              </a:rPr>
              <a:t>Exigences</a:t>
            </a:r>
            <a:r>
              <a:rPr sz="5000" dirty="0"/>
              <a:t> </a:t>
            </a:r>
            <a:r>
              <a:rPr sz="5000" dirty="0">
                <a:solidFill>
                  <a:schemeClr val="tx1"/>
                </a:solidFill>
              </a:rPr>
              <a:t>de base</a:t>
            </a:r>
          </a:p>
          <a:p>
            <a:pPr defTabSz="554990">
              <a:spcBef>
                <a:spcPts val="2100"/>
              </a:spcBef>
              <a:defRPr sz="6650" cap="all" spc="0">
                <a:solidFill>
                  <a:srgbClr val="7CCA80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sz="5000" dirty="0"/>
              <a:t>PRÉGYMNASIALE</a:t>
            </a:r>
          </a:p>
        </p:txBody>
      </p:sp>
      <p:sp>
        <p:nvSpPr>
          <p:cNvPr id="172" name="Shape 172"/>
          <p:cNvSpPr/>
          <p:nvPr/>
        </p:nvSpPr>
        <p:spPr>
          <a:xfrm>
            <a:off x="177800" y="3946005"/>
            <a:ext cx="540445" cy="450999"/>
          </a:xfrm>
          <a:prstGeom prst="rightArrow">
            <a:avLst>
              <a:gd name="adj1" fmla="val 32000"/>
              <a:gd name="adj2" fmla="val 76693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8" name="Shape 165"/>
          <p:cNvSpPr txBox="1">
            <a:spLocks/>
          </p:cNvSpPr>
          <p:nvPr/>
        </p:nvSpPr>
        <p:spPr>
          <a:xfrm>
            <a:off x="685800" y="776424"/>
            <a:ext cx="5397500" cy="13979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fontScale="82500" lnSpcReduction="10000"/>
          </a:bodyPr>
          <a:lstStyle>
            <a:lvl1pPr marL="0" marR="0" indent="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1pPr>
            <a:lvl2pPr marL="0" marR="0" indent="2286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2pPr>
            <a:lvl3pPr marL="0" marR="0" indent="4572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3pPr>
            <a:lvl4pPr marL="0" marR="0" indent="6858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4pPr>
            <a:lvl5pPr marL="0" marR="0" indent="9144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5pPr>
            <a:lvl6pPr marL="0" marR="0" indent="11430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6pPr>
            <a:lvl7pPr marL="0" marR="0" indent="13716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7pPr>
            <a:lvl8pPr marL="0" marR="0" indent="16002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8pPr>
            <a:lvl9pPr marL="0" marR="0" indent="18288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9pPr>
          </a:lstStyle>
          <a:p>
            <a:pPr hangingPunct="1">
              <a:defRPr sz="7000">
                <a:solidFill>
                  <a:srgbClr val="FFFFFF"/>
                </a:solidFill>
              </a:defRPr>
            </a:pPr>
            <a:r>
              <a:rPr lang="fr-CH" sz="7000" dirty="0">
                <a:solidFill>
                  <a:schemeClr val="tx1"/>
                </a:solidFill>
              </a:rPr>
              <a:t>les </a:t>
            </a:r>
            <a:r>
              <a:rPr lang="fr-CH" sz="7000" dirty="0" err="1">
                <a:solidFill>
                  <a:schemeClr val="tx1"/>
                </a:solidFill>
              </a:rPr>
              <a:t>typeS</a:t>
            </a:r>
            <a:r>
              <a:rPr lang="fr-CH" sz="4800" dirty="0">
                <a:solidFill>
                  <a:schemeClr val="tx1"/>
                </a:solidFill>
              </a:rPr>
              <a:t> de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/>
        </p:nvSpPr>
        <p:spPr>
          <a:xfrm>
            <a:off x="7142608" y="3269912"/>
            <a:ext cx="5397501" cy="4534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64318" indent="-264318" defTabSz="800100">
              <a:lnSpc>
                <a:spcPct val="90000"/>
              </a:lnSpc>
              <a:spcBef>
                <a:spcPts val="1800"/>
              </a:spcBef>
              <a:buSzPct val="75000"/>
              <a:buFont typeface="Zapf Dingbats"/>
              <a:buChar char="➤"/>
              <a:defRPr sz="27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lang="fr-CH" dirty="0"/>
              <a:t>études gymnasiales</a:t>
            </a:r>
          </a:p>
          <a:p>
            <a:pPr marL="264318" indent="-264318" defTabSz="800100">
              <a:lnSpc>
                <a:spcPct val="90000"/>
              </a:lnSpc>
              <a:spcBef>
                <a:spcPts val="1800"/>
              </a:spcBef>
              <a:buSzPct val="75000"/>
              <a:buFont typeface="Zapf Dingbats"/>
              <a:buChar char="➤"/>
              <a:defRPr sz="27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 err="1"/>
              <a:t>écoles</a:t>
            </a:r>
            <a:r>
              <a:rPr dirty="0"/>
              <a:t> de culture générale et écoles de commerce </a:t>
            </a:r>
          </a:p>
          <a:p>
            <a:pPr marL="264318" indent="-264318" defTabSz="800100">
              <a:lnSpc>
                <a:spcPct val="90000"/>
              </a:lnSpc>
              <a:spcBef>
                <a:spcPts val="1800"/>
              </a:spcBef>
              <a:buSzPct val="75000"/>
              <a:buFont typeface="Zapf Dingbats"/>
              <a:buChar char="➤"/>
              <a:defRPr sz="27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école des métiers </a:t>
            </a:r>
          </a:p>
          <a:p>
            <a:pPr marL="264318" indent="-264318" defTabSz="800100">
              <a:lnSpc>
                <a:spcPct val="90000"/>
              </a:lnSpc>
              <a:spcBef>
                <a:spcPts val="1800"/>
              </a:spcBef>
              <a:buSzPct val="75000"/>
              <a:buFont typeface="Zapf Dingbats"/>
              <a:buChar char="➤"/>
              <a:defRPr sz="27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formation professionnelle initiale en entreprise ou en école, avec ou sans maturité professionnelle intégrée, avec maturité </a:t>
            </a:r>
            <a:r>
              <a:rPr dirty="0" err="1"/>
              <a:t>professionnelle</a:t>
            </a:r>
            <a:r>
              <a:rPr dirty="0"/>
              <a:t> post-CFC</a:t>
            </a:r>
          </a:p>
        </p:txBody>
      </p:sp>
      <p:sp>
        <p:nvSpPr>
          <p:cNvPr id="177" name="Shape 177"/>
          <p:cNvSpPr/>
          <p:nvPr/>
        </p:nvSpPr>
        <p:spPr>
          <a:xfrm>
            <a:off x="787400" y="2706824"/>
            <a:ext cx="5717878" cy="3523556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/>
          <a:p>
            <a:pPr defTabSz="554990">
              <a:spcBef>
                <a:spcPts val="2100"/>
              </a:spcBef>
              <a:defRPr sz="6650" cap="all" spc="0">
                <a:solidFill>
                  <a:srgbClr val="7CCA80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sz="5000" dirty="0" err="1"/>
              <a:t>gÉNÉRALE</a:t>
            </a:r>
            <a:endParaRPr sz="5000" dirty="0"/>
          </a:p>
          <a:p>
            <a:pPr defTabSz="554990">
              <a:spcBef>
                <a:spcPts val="2100"/>
              </a:spcBef>
              <a:defRPr sz="6650" cap="all" spc="0">
                <a:solidFill>
                  <a:srgbClr val="7CCA80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sz="5000" dirty="0" err="1"/>
              <a:t>exigences</a:t>
            </a:r>
            <a:r>
              <a:rPr sz="5000" dirty="0"/>
              <a:t> de base</a:t>
            </a:r>
          </a:p>
          <a:p>
            <a:pPr defTabSz="554990">
              <a:spcBef>
                <a:spcPts val="2100"/>
              </a:spcBef>
              <a:defRPr sz="665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sz="5000" dirty="0">
                <a:solidFill>
                  <a:schemeClr val="tx1"/>
                </a:solidFill>
              </a:rPr>
              <a:t>PRÉGYMNASIALE</a:t>
            </a:r>
          </a:p>
        </p:txBody>
      </p:sp>
      <p:sp>
        <p:nvSpPr>
          <p:cNvPr id="178" name="Shape 178"/>
          <p:cNvSpPr/>
          <p:nvPr/>
        </p:nvSpPr>
        <p:spPr>
          <a:xfrm>
            <a:off x="203200" y="4990149"/>
            <a:ext cx="540445" cy="451000"/>
          </a:xfrm>
          <a:prstGeom prst="rightArrow">
            <a:avLst>
              <a:gd name="adj1" fmla="val 32000"/>
              <a:gd name="adj2" fmla="val 76693"/>
            </a:avLst>
          </a:prstGeom>
          <a:solidFill>
            <a:srgbClr val="FFFFFF"/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8" name="Shape 165"/>
          <p:cNvSpPr txBox="1">
            <a:spLocks/>
          </p:cNvSpPr>
          <p:nvPr/>
        </p:nvSpPr>
        <p:spPr>
          <a:xfrm>
            <a:off x="685800" y="776424"/>
            <a:ext cx="5397500" cy="13979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fontScale="82500" lnSpcReduction="10000"/>
          </a:bodyPr>
          <a:lstStyle>
            <a:lvl1pPr marL="0" marR="0" indent="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1pPr>
            <a:lvl2pPr marL="0" marR="0" indent="2286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2pPr>
            <a:lvl3pPr marL="0" marR="0" indent="4572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3pPr>
            <a:lvl4pPr marL="0" marR="0" indent="6858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4pPr>
            <a:lvl5pPr marL="0" marR="0" indent="9144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5pPr>
            <a:lvl6pPr marL="0" marR="0" indent="11430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6pPr>
            <a:lvl7pPr marL="0" marR="0" indent="13716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7pPr>
            <a:lvl8pPr marL="0" marR="0" indent="16002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8pPr>
            <a:lvl9pPr marL="0" marR="0" indent="18288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9pPr>
          </a:lstStyle>
          <a:p>
            <a:pPr hangingPunct="1">
              <a:defRPr sz="7000">
                <a:solidFill>
                  <a:srgbClr val="FFFFFF"/>
                </a:solidFill>
              </a:defRPr>
            </a:pPr>
            <a:r>
              <a:rPr lang="fr-CH" sz="7000" dirty="0">
                <a:solidFill>
                  <a:schemeClr val="tx1"/>
                </a:solidFill>
              </a:rPr>
              <a:t>les </a:t>
            </a:r>
            <a:r>
              <a:rPr lang="fr-CH" sz="7000" dirty="0" err="1">
                <a:solidFill>
                  <a:schemeClr val="tx1"/>
                </a:solidFill>
              </a:rPr>
              <a:t>typeS</a:t>
            </a:r>
            <a:r>
              <a:rPr lang="fr-CH" sz="4800" dirty="0">
                <a:solidFill>
                  <a:schemeClr val="tx1"/>
                </a:solidFill>
              </a:rPr>
              <a:t> de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/>
          </p:cNvSpPr>
          <p:nvPr>
            <p:ph type="title"/>
          </p:nvPr>
        </p:nvSpPr>
        <p:spPr>
          <a:xfrm>
            <a:off x="685800" y="776424"/>
            <a:ext cx="10453612" cy="13979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572516">
              <a:lnSpc>
                <a:spcPct val="30000"/>
              </a:lnSpc>
              <a:spcBef>
                <a:spcPts val="2200"/>
              </a:spcBef>
              <a:defRPr sz="6860">
                <a:solidFill>
                  <a:srgbClr val="FFFFFF"/>
                </a:solidFill>
              </a:defRPr>
            </a:lvl1pPr>
          </a:lstStyle>
          <a:p>
            <a:r>
              <a:rPr sz="5800" dirty="0">
                <a:solidFill>
                  <a:schemeClr val="tx1"/>
                </a:solidFill>
                <a:latin typeface="+mn-lt"/>
              </a:rPr>
              <a:t>RAPPEL</a:t>
            </a:r>
            <a:br>
              <a:rPr lang="fr-CH" sz="4000" dirty="0">
                <a:solidFill>
                  <a:schemeClr val="tx1"/>
                </a:solidFill>
                <a:latin typeface="+mn-lt"/>
              </a:rPr>
            </a:br>
            <a:br>
              <a:rPr lang="fr-CH" sz="4000" dirty="0">
                <a:solidFill>
                  <a:schemeClr val="tx1"/>
                </a:solidFill>
                <a:latin typeface="+mn-lt"/>
              </a:rPr>
            </a:br>
            <a:r>
              <a:rPr sz="4000" dirty="0">
                <a:solidFill>
                  <a:schemeClr val="tx1"/>
                </a:solidFill>
                <a:latin typeface="+mn-lt"/>
              </a:rPr>
              <a:t>IMPORTANT</a:t>
            </a:r>
          </a:p>
        </p:txBody>
      </p:sp>
      <p:sp>
        <p:nvSpPr>
          <p:cNvPr id="200" name="Shape 200"/>
          <p:cNvSpPr/>
          <p:nvPr/>
        </p:nvSpPr>
        <p:spPr>
          <a:xfrm>
            <a:off x="2857499" y="3189424"/>
            <a:ext cx="8008841" cy="3977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lnSpcReduction="10000"/>
          </a:bodyPr>
          <a:lstStyle>
            <a:lvl1pPr defTabSz="368045">
              <a:defRPr sz="4410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sz="2800" dirty="0">
                <a:solidFill>
                  <a:schemeClr val="tx1"/>
                </a:solidFill>
              </a:rPr>
              <a:t>Si certaines voies offrent à première vue plus de possibilités, il est important de rappeler que le principe de formation en Suisse permet aujourd’hui de nombreux chemins différents pour atteindre un même </a:t>
            </a:r>
            <a:r>
              <a:rPr sz="2800" dirty="0" err="1">
                <a:solidFill>
                  <a:schemeClr val="tx1"/>
                </a:solidFill>
              </a:rPr>
              <a:t>objectif</a:t>
            </a:r>
            <a:r>
              <a:rPr sz="2800" dirty="0">
                <a:solidFill>
                  <a:schemeClr val="tx1"/>
                </a:solidFill>
              </a:rPr>
              <a:t>.</a:t>
            </a:r>
            <a:endParaRPr lang="fr-CH" sz="2800" dirty="0">
              <a:solidFill>
                <a:schemeClr val="tx1"/>
              </a:solidFill>
            </a:endParaRPr>
          </a:p>
          <a:p>
            <a:endParaRPr lang="fr-CH" sz="2800" dirty="0">
              <a:solidFill>
                <a:schemeClr val="tx1"/>
              </a:solidFill>
            </a:endParaRPr>
          </a:p>
          <a:p>
            <a:r>
              <a:rPr lang="fr-CH" sz="2000" dirty="0">
                <a:solidFill>
                  <a:schemeClr val="tx1"/>
                </a:solidFill>
                <a:hlinkClick r:id="rId2"/>
              </a:rPr>
              <a:t>www.orientation.ch</a:t>
            </a:r>
            <a:endParaRPr lang="fr-CH" sz="2000" dirty="0">
              <a:solidFill>
                <a:schemeClr val="tx1"/>
              </a:solidFill>
            </a:endParaRPr>
          </a:p>
          <a:p>
            <a:r>
              <a:rPr lang="fr-CH" sz="2000" dirty="0">
                <a:solidFill>
                  <a:schemeClr val="tx1"/>
                </a:solidFill>
                <a:hlinkClick r:id="rId3"/>
              </a:rPr>
              <a:t>www.fristages.ch</a:t>
            </a:r>
            <a:endParaRPr lang="fr-CH" sz="2000" dirty="0">
              <a:solidFill>
                <a:schemeClr val="tx1"/>
              </a:solidFill>
            </a:endParaRPr>
          </a:p>
          <a:p>
            <a:r>
              <a:rPr lang="fr-CH" sz="2000" dirty="0">
                <a:solidFill>
                  <a:schemeClr val="tx1"/>
                </a:solidFill>
                <a:hlinkClick r:id="rId4"/>
              </a:rPr>
              <a:t>https://www.fr.ch/formation-et-ecoles</a:t>
            </a:r>
            <a:endParaRPr lang="fr-CH" sz="2000" dirty="0">
              <a:solidFill>
                <a:schemeClr val="tx1"/>
              </a:solidFill>
            </a:endParaRPr>
          </a:p>
          <a:p>
            <a:endParaRPr lang="fr-CH" sz="2000" dirty="0">
              <a:solidFill>
                <a:schemeClr val="tx1"/>
              </a:solidFill>
            </a:endParaRPr>
          </a:p>
          <a:p>
            <a:endParaRPr lang="fr-CH" sz="2000" dirty="0">
              <a:solidFill>
                <a:schemeClr val="tx1"/>
              </a:solidFill>
            </a:endParaRPr>
          </a:p>
          <a:p>
            <a:endParaRPr lang="fr-CH" sz="2000" dirty="0">
              <a:solidFill>
                <a:schemeClr val="tx1"/>
              </a:solidFill>
            </a:endParaRPr>
          </a:p>
          <a:p>
            <a:endParaRPr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/>
          </p:cNvSpPr>
          <p:nvPr>
            <p:ph type="title"/>
          </p:nvPr>
        </p:nvSpPr>
        <p:spPr>
          <a:xfrm>
            <a:off x="333189" y="586603"/>
            <a:ext cx="11862930" cy="1902483"/>
          </a:xfrm>
          <a:prstGeom prst="rect">
            <a:avLst/>
          </a:prstGeom>
        </p:spPr>
        <p:txBody>
          <a:bodyPr anchor="t">
            <a:normAutofit fontScale="90000"/>
          </a:bodyPr>
          <a:lstStyle>
            <a:lvl1pPr algn="l">
              <a:lnSpc>
                <a:spcPct val="40000"/>
              </a:lnSpc>
              <a:spcBef>
                <a:spcPts val="2300"/>
              </a:spcBef>
              <a:defRPr sz="7000">
                <a:solidFill>
                  <a:srgbClr val="FFFFFF"/>
                </a:solidFill>
              </a:defRPr>
            </a:lvl1pPr>
          </a:lstStyle>
          <a:p>
            <a:br>
              <a:rPr lang="fr-CH" dirty="0">
                <a:solidFill>
                  <a:schemeClr val="tx1"/>
                </a:solidFill>
              </a:rPr>
            </a:br>
            <a:br>
              <a:rPr lang="fr-CH" dirty="0">
                <a:solidFill>
                  <a:schemeClr val="tx1"/>
                </a:solidFill>
              </a:rPr>
            </a:br>
            <a:r>
              <a:rPr lang="fr-CH" dirty="0">
                <a:solidFill>
                  <a:schemeClr val="tx1"/>
                </a:solidFill>
              </a:rPr>
              <a:t>		Le cycle d’orientation:</a:t>
            </a:r>
            <a:br>
              <a:rPr lang="fr-CH" dirty="0">
                <a:solidFill>
                  <a:schemeClr val="tx1"/>
                </a:solidFill>
              </a:rPr>
            </a:br>
            <a:br>
              <a:rPr lang="fr-CH" dirty="0">
                <a:solidFill>
                  <a:schemeClr val="tx1"/>
                </a:solidFill>
              </a:rPr>
            </a:br>
            <a:endParaRPr dirty="0">
              <a:solidFill>
                <a:schemeClr val="tx1"/>
              </a:solidFill>
            </a:endParaRPr>
          </a:p>
        </p:txBody>
      </p:sp>
      <p:sp>
        <p:nvSpPr>
          <p:cNvPr id="326" name="Shape 326"/>
          <p:cNvSpPr/>
          <p:nvPr/>
        </p:nvSpPr>
        <p:spPr>
          <a:xfrm>
            <a:off x="2446638" y="2489086"/>
            <a:ext cx="9267568" cy="1733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40000"/>
              </a:lnSpc>
              <a:spcBef>
                <a:spcPts val="2300"/>
              </a:spcBef>
              <a:defRPr sz="70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lang="fr-CH" sz="5400" dirty="0">
                <a:solidFill>
                  <a:schemeClr val="tx1"/>
                </a:solidFill>
              </a:rPr>
              <a:t>SEANCE d’Information aux </a:t>
            </a:r>
          </a:p>
          <a:p>
            <a:r>
              <a:rPr lang="fr-CH" sz="5400" dirty="0">
                <a:solidFill>
                  <a:schemeClr val="tx1"/>
                </a:solidFill>
              </a:rPr>
              <a:t>parents par le Directeur</a:t>
            </a:r>
          </a:p>
        </p:txBody>
      </p:sp>
      <p:sp>
        <p:nvSpPr>
          <p:cNvPr id="7" name="Shape 200">
            <a:extLst>
              <a:ext uri="{FF2B5EF4-FFF2-40B4-BE49-F238E27FC236}">
                <a16:creationId xmlns:a16="http://schemas.microsoft.com/office/drawing/2014/main" id="{08CDA8A3-64A6-8F41-9F9B-7E1E90C154A8}"/>
              </a:ext>
            </a:extLst>
          </p:cNvPr>
          <p:cNvSpPr/>
          <p:nvPr/>
        </p:nvSpPr>
        <p:spPr>
          <a:xfrm>
            <a:off x="2446638" y="3879776"/>
            <a:ext cx="9749481" cy="1322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normAutofit/>
          </a:bodyPr>
          <a:lstStyle>
            <a:lvl1pPr defTabSz="368045">
              <a:defRPr sz="4410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lang="fr-CH" sz="2800" b="1" dirty="0">
                <a:solidFill>
                  <a:srgbClr val="FF0000"/>
                </a:solidFill>
              </a:rPr>
              <a:t>En janvier de la 8H, une séance organisée par le Directeur du CO aura lieu à La Tour. Vous en serez informés en temps voulu.</a:t>
            </a:r>
            <a:endParaRPr lang="en-US" dirty="0"/>
          </a:p>
          <a:p>
            <a:endParaRPr lang="fr-CH" sz="2800" b="1" dirty="0">
              <a:solidFill>
                <a:schemeClr val="tx1"/>
              </a:solidFill>
            </a:endParaRPr>
          </a:p>
          <a:p>
            <a:endParaRPr sz="2800" b="1" dirty="0">
              <a:solidFill>
                <a:schemeClr val="tx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74ACFB-6B7B-9F47-94E3-81073F823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638" y="5202510"/>
            <a:ext cx="54991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9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" grpId="0" animBg="1" advAuto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/>
          </p:cNvSpPr>
          <p:nvPr>
            <p:ph type="body" sz="half" idx="14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body" sz="quarter" idx="15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</p:txBody>
      </p:sp>
      <p:sp>
        <p:nvSpPr>
          <p:cNvPr id="205" name="Shape 20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/>
              <a:t>passage EP-Co</a:t>
            </a:r>
          </a:p>
        </p:txBody>
      </p:sp>
      <p:sp>
        <p:nvSpPr>
          <p:cNvPr id="206" name="Shape 2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les </a:t>
            </a:r>
            <a:r>
              <a:rPr dirty="0" err="1"/>
              <a:t>différentes</a:t>
            </a:r>
            <a:r>
              <a:rPr dirty="0"/>
              <a:t> </a:t>
            </a:r>
            <a:r>
              <a:rPr dirty="0" err="1"/>
              <a:t>étapes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>
            <a:spLocks noGrp="1"/>
          </p:cNvSpPr>
          <p:nvPr>
            <p:ph type="title"/>
          </p:nvPr>
        </p:nvSpPr>
        <p:spPr>
          <a:xfrm>
            <a:off x="0" y="25242"/>
            <a:ext cx="13004800" cy="8273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2300"/>
              </a:spcBef>
              <a:defRPr sz="7000">
                <a:solidFill>
                  <a:srgbClr val="FFFFFF"/>
                </a:solidFill>
              </a:defRPr>
            </a:lvl1pPr>
          </a:lstStyle>
          <a:p>
            <a:r>
              <a:rPr sz="5400" dirty="0">
                <a:solidFill>
                  <a:schemeClr val="tx1"/>
                </a:solidFill>
              </a:rPr>
              <a:t>Le passage EP-Co</a:t>
            </a:r>
          </a:p>
        </p:txBody>
      </p:sp>
      <p:grpSp>
        <p:nvGrpSpPr>
          <p:cNvPr id="305" name="Group 305"/>
          <p:cNvGrpSpPr/>
          <p:nvPr/>
        </p:nvGrpSpPr>
        <p:grpSpPr>
          <a:xfrm>
            <a:off x="388803" y="2194933"/>
            <a:ext cx="7826208" cy="4291115"/>
            <a:chOff x="-822327" y="-76202"/>
            <a:chExt cx="7826207" cy="4291113"/>
          </a:xfrm>
        </p:grpSpPr>
        <p:grpSp>
          <p:nvGrpSpPr>
            <p:cNvPr id="303" name="Group 303"/>
            <p:cNvGrpSpPr/>
            <p:nvPr/>
          </p:nvGrpSpPr>
          <p:grpSpPr>
            <a:xfrm>
              <a:off x="-822327" y="-76202"/>
              <a:ext cx="7826207" cy="4291113"/>
              <a:chOff x="-1" y="-38101"/>
              <a:chExt cx="7826205" cy="4291111"/>
            </a:xfrm>
          </p:grpSpPr>
          <p:sp>
            <p:nvSpPr>
              <p:cNvPr id="302" name="Shape 302"/>
              <p:cNvSpPr/>
              <p:nvPr/>
            </p:nvSpPr>
            <p:spPr>
              <a:xfrm>
                <a:off x="38100" y="38100"/>
                <a:ext cx="7750004" cy="4214910"/>
              </a:xfrm>
              <a:prstGeom prst="ellipse">
                <a:avLst/>
              </a:prstGeom>
              <a:solidFill>
                <a:srgbClr val="5DC297">
                  <a:alpha val="50541"/>
                </a:srgbClr>
              </a:solidFill>
              <a:ln>
                <a:noFill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2400" spc="0">
                    <a:solidFill>
                      <a:srgbClr val="FFFFFF"/>
                    </a:solidFill>
                    <a:latin typeface="DIN Alternate"/>
                    <a:ea typeface="DIN Alternate"/>
                    <a:cs typeface="DIN Alternate"/>
                    <a:sym typeface="DIN Alternate"/>
                  </a:defRPr>
                </a:pPr>
                <a:endParaRPr/>
              </a:p>
            </p:txBody>
          </p:sp>
          <p:pic>
            <p:nvPicPr>
              <p:cNvPr id="301" name="Image 300"/>
              <p:cNvPicPr>
                <a:picLocks/>
              </p:cNvPicPr>
              <p:nvPr/>
            </p:nvPicPr>
            <p:blipFill>
              <a:blip r:embed="rId2">
                <a:duotone>
                  <a:prstClr val="black"/>
                  <a:srgbClr val="F806FF">
                    <a:tint val="45000"/>
                    <a:satMod val="400000"/>
                  </a:srgbClr>
                </a:duotone>
              </a:blip>
              <a:stretch>
                <a:fillRect/>
              </a:stretch>
            </p:blipFill>
            <p:spPr>
              <a:xfrm>
                <a:off x="-1" y="-38101"/>
                <a:ext cx="7826205" cy="4291111"/>
              </a:xfrm>
              <a:prstGeom prst="rect">
                <a:avLst/>
              </a:prstGeom>
              <a:effectLst/>
            </p:spPr>
          </p:pic>
        </p:grpSp>
        <p:sp>
          <p:nvSpPr>
            <p:cNvPr id="304" name="Shape 304"/>
            <p:cNvSpPr/>
            <p:nvPr/>
          </p:nvSpPr>
          <p:spPr>
            <a:xfrm>
              <a:off x="1087226" y="394964"/>
              <a:ext cx="2496557" cy="7356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lnSpc>
                  <a:spcPct val="30000"/>
                </a:lnSpc>
                <a:spcBef>
                  <a:spcPts val="2300"/>
                </a:spcBef>
                <a:defRPr sz="3800" cap="all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Condensed"/>
                </a:defRPr>
              </a:lvl1pPr>
            </a:lstStyle>
            <a:p>
              <a:r>
                <a:rPr dirty="0">
                  <a:solidFill>
                    <a:schemeClr val="tx1"/>
                  </a:solidFill>
                </a:rPr>
                <a:t>parents</a:t>
              </a:r>
            </a:p>
          </p:txBody>
        </p:sp>
      </p:grpSp>
      <p:grpSp>
        <p:nvGrpSpPr>
          <p:cNvPr id="310" name="Group 310"/>
          <p:cNvGrpSpPr/>
          <p:nvPr/>
        </p:nvGrpSpPr>
        <p:grpSpPr>
          <a:xfrm>
            <a:off x="4794913" y="697072"/>
            <a:ext cx="6271210" cy="4766205"/>
            <a:chOff x="-38101" y="-38102"/>
            <a:chExt cx="6271209" cy="4766203"/>
          </a:xfrm>
        </p:grpSpPr>
        <p:grpSp>
          <p:nvGrpSpPr>
            <p:cNvPr id="308" name="Group 308"/>
            <p:cNvGrpSpPr/>
            <p:nvPr/>
          </p:nvGrpSpPr>
          <p:grpSpPr>
            <a:xfrm>
              <a:off x="-38101" y="-38102"/>
              <a:ext cx="6271209" cy="4766203"/>
              <a:chOff x="-1" y="-1"/>
              <a:chExt cx="6271208" cy="4766201"/>
            </a:xfrm>
          </p:grpSpPr>
          <p:sp>
            <p:nvSpPr>
              <p:cNvPr id="307" name="Shape 307"/>
              <p:cNvSpPr/>
              <p:nvPr/>
            </p:nvSpPr>
            <p:spPr>
              <a:xfrm>
                <a:off x="38100" y="38100"/>
                <a:ext cx="6195008" cy="4690000"/>
              </a:xfrm>
              <a:prstGeom prst="ellipse">
                <a:avLst/>
              </a:prstGeom>
              <a:solidFill>
                <a:srgbClr val="93E794">
                  <a:alpha val="50813"/>
                </a:srgbClr>
              </a:solidFill>
              <a:ln>
                <a:noFill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2400" spc="0">
                    <a:solidFill>
                      <a:srgbClr val="FFFFFF"/>
                    </a:solidFill>
                    <a:latin typeface="DIN Alternate"/>
                    <a:ea typeface="DIN Alternate"/>
                    <a:cs typeface="DIN Alternate"/>
                    <a:sym typeface="DIN Alternate"/>
                  </a:defRPr>
                </a:pPr>
                <a:endParaRPr/>
              </a:p>
            </p:txBody>
          </p:sp>
          <p:pic>
            <p:nvPicPr>
              <p:cNvPr id="306" name="Image 305"/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" y="-1"/>
                <a:ext cx="6271208" cy="4766201"/>
              </a:xfrm>
              <a:prstGeom prst="rect">
                <a:avLst/>
              </a:prstGeom>
              <a:effectLst/>
            </p:spPr>
          </p:pic>
        </p:grpSp>
        <p:sp>
          <p:nvSpPr>
            <p:cNvPr id="309" name="Shape 309"/>
            <p:cNvSpPr/>
            <p:nvPr/>
          </p:nvSpPr>
          <p:spPr>
            <a:xfrm>
              <a:off x="1412371" y="521660"/>
              <a:ext cx="3504096" cy="5487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lnSpc>
                  <a:spcPct val="30000"/>
                </a:lnSpc>
                <a:spcBef>
                  <a:spcPts val="2300"/>
                </a:spcBef>
                <a:defRPr sz="4500" cap="all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Condensed"/>
                </a:defRPr>
              </a:lvl1pPr>
            </a:lstStyle>
            <a:p>
              <a:pPr algn="ctr"/>
              <a:r>
                <a:rPr dirty="0">
                  <a:solidFill>
                    <a:schemeClr val="tx1"/>
                  </a:solidFill>
                </a:rPr>
                <a:t>enfant</a:t>
              </a:r>
            </a:p>
          </p:txBody>
        </p:sp>
      </p:grpSp>
      <p:grpSp>
        <p:nvGrpSpPr>
          <p:cNvPr id="315" name="Group 315"/>
          <p:cNvGrpSpPr/>
          <p:nvPr/>
        </p:nvGrpSpPr>
        <p:grpSpPr>
          <a:xfrm>
            <a:off x="4857843" y="3481474"/>
            <a:ext cx="8115153" cy="5662773"/>
            <a:chOff x="382475" y="1511394"/>
            <a:chExt cx="8115152" cy="5662772"/>
          </a:xfrm>
        </p:grpSpPr>
        <p:grpSp>
          <p:nvGrpSpPr>
            <p:cNvPr id="313" name="Group 313"/>
            <p:cNvGrpSpPr/>
            <p:nvPr/>
          </p:nvGrpSpPr>
          <p:grpSpPr>
            <a:xfrm rot="2424109">
              <a:off x="382475" y="1511394"/>
              <a:ext cx="8115152" cy="5662772"/>
              <a:chOff x="-1" y="-1"/>
              <a:chExt cx="8115150" cy="5662770"/>
            </a:xfrm>
          </p:grpSpPr>
          <p:sp>
            <p:nvSpPr>
              <p:cNvPr id="312" name="Shape 312"/>
              <p:cNvSpPr/>
              <p:nvPr/>
            </p:nvSpPr>
            <p:spPr>
              <a:xfrm>
                <a:off x="38100" y="38100"/>
                <a:ext cx="8038950" cy="5586569"/>
              </a:xfrm>
              <a:prstGeom prst="ellipse">
                <a:avLst/>
              </a:prstGeom>
              <a:solidFill>
                <a:srgbClr val="2277C0">
                  <a:alpha val="44261"/>
                </a:srgbClr>
              </a:solidFill>
              <a:ln>
                <a:noFill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2400" spc="0">
                    <a:solidFill>
                      <a:srgbClr val="FFFFFF"/>
                    </a:solidFill>
                    <a:latin typeface="DIN Alternate"/>
                    <a:ea typeface="DIN Alternate"/>
                    <a:cs typeface="DIN Alternate"/>
                    <a:sym typeface="DIN Alternate"/>
                  </a:defRPr>
                </a:pPr>
                <a:endParaRPr/>
              </a:p>
            </p:txBody>
          </p:sp>
          <p:pic>
            <p:nvPicPr>
              <p:cNvPr id="311" name="Image 310"/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" y="-1"/>
                <a:ext cx="8115150" cy="5662770"/>
              </a:xfrm>
              <a:prstGeom prst="rect">
                <a:avLst/>
              </a:prstGeom>
              <a:effectLst/>
            </p:spPr>
          </p:pic>
        </p:grpSp>
        <p:sp>
          <p:nvSpPr>
            <p:cNvPr id="314" name="Shape 314"/>
            <p:cNvSpPr/>
            <p:nvPr/>
          </p:nvSpPr>
          <p:spPr>
            <a:xfrm>
              <a:off x="2949131" y="3707454"/>
              <a:ext cx="4475057" cy="758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lnSpc>
                  <a:spcPct val="30000"/>
                </a:lnSpc>
                <a:spcBef>
                  <a:spcPts val="2300"/>
                </a:spcBef>
                <a:defRPr sz="4500" cap="all" spc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DIN Condensed"/>
                </a:defRPr>
              </a:lvl1pPr>
            </a:lstStyle>
            <a:p>
              <a:r>
                <a:rPr sz="4000" dirty="0">
                  <a:solidFill>
                    <a:schemeClr val="tx1"/>
                  </a:solidFill>
                </a:rPr>
                <a:t>enseignant(e)s</a:t>
              </a:r>
            </a:p>
          </p:txBody>
        </p:sp>
      </p:grpSp>
      <p:sp>
        <p:nvSpPr>
          <p:cNvPr id="316" name="Shape 316"/>
          <p:cNvSpPr/>
          <p:nvPr/>
        </p:nvSpPr>
        <p:spPr>
          <a:xfrm>
            <a:off x="1488005" y="3442687"/>
            <a:ext cx="3306908" cy="22103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 defTabSz="12700">
              <a:spcBef>
                <a:spcPts val="0"/>
              </a:spcBef>
              <a:defRPr sz="2000" spc="0">
                <a:solidFill>
                  <a:srgbClr val="FFFFFF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>
                <a:solidFill>
                  <a:schemeClr val="tx1"/>
                </a:solidFill>
              </a:rPr>
              <a:t>Aider </a:t>
            </a:r>
            <a:r>
              <a:rPr dirty="0" err="1">
                <a:solidFill>
                  <a:schemeClr val="tx1"/>
                </a:solidFill>
              </a:rPr>
              <a:t>l’enfant</a:t>
            </a:r>
            <a:r>
              <a:rPr dirty="0">
                <a:solidFill>
                  <a:schemeClr val="tx1"/>
                </a:solidFill>
              </a:rPr>
              <a:t> à </a:t>
            </a:r>
            <a:r>
              <a:rPr dirty="0" err="1">
                <a:solidFill>
                  <a:schemeClr val="tx1"/>
                </a:solidFill>
              </a:rPr>
              <a:t>reconnaître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ses</a:t>
            </a:r>
            <a:r>
              <a:rPr dirty="0">
                <a:solidFill>
                  <a:schemeClr val="tx1"/>
                </a:solidFill>
              </a:rPr>
              <a:t> forces, à </a:t>
            </a:r>
            <a:r>
              <a:rPr dirty="0" err="1">
                <a:solidFill>
                  <a:schemeClr val="tx1"/>
                </a:solidFill>
              </a:rPr>
              <a:t>renforcer</a:t>
            </a:r>
            <a:r>
              <a:rPr dirty="0">
                <a:solidFill>
                  <a:schemeClr val="tx1"/>
                </a:solidFill>
              </a:rPr>
              <a:t> son </a:t>
            </a:r>
            <a:r>
              <a:rPr dirty="0" err="1">
                <a:solidFill>
                  <a:schemeClr val="tx1"/>
                </a:solidFill>
              </a:rPr>
              <a:t>estime</a:t>
            </a:r>
            <a:r>
              <a:rPr dirty="0">
                <a:solidFill>
                  <a:schemeClr val="tx1"/>
                </a:solidFill>
              </a:rPr>
              <a:t> de soi </a:t>
            </a:r>
          </a:p>
          <a:p>
            <a:pPr marL="342900" indent="-342900" defTabSz="457200">
              <a:spcBef>
                <a:spcPts val="0"/>
              </a:spcBef>
              <a:defRPr sz="2000" spc="0">
                <a:solidFill>
                  <a:srgbClr val="FFFFFF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 err="1">
                <a:solidFill>
                  <a:schemeClr val="tx1"/>
                </a:solidFill>
              </a:rPr>
              <a:t>Valoriser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ses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compétences</a:t>
            </a:r>
            <a:endParaRPr dirty="0">
              <a:solidFill>
                <a:schemeClr val="tx1"/>
              </a:solidFill>
            </a:endParaRPr>
          </a:p>
          <a:p>
            <a:pPr defTabSz="12700">
              <a:spcBef>
                <a:spcPts val="0"/>
              </a:spcBef>
              <a:defRPr sz="2000" spc="0">
                <a:solidFill>
                  <a:srgbClr val="FFFFFF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 err="1">
                <a:solidFill>
                  <a:schemeClr val="tx1"/>
                </a:solidFill>
              </a:rPr>
              <a:t>Offrir</a:t>
            </a:r>
            <a:r>
              <a:rPr dirty="0">
                <a:solidFill>
                  <a:schemeClr val="tx1"/>
                </a:solidFill>
              </a:rPr>
              <a:t> un </a:t>
            </a:r>
            <a:r>
              <a:rPr dirty="0" err="1">
                <a:solidFill>
                  <a:schemeClr val="tx1"/>
                </a:solidFill>
              </a:rPr>
              <a:t>environnement</a:t>
            </a:r>
            <a:r>
              <a:rPr dirty="0">
                <a:solidFill>
                  <a:schemeClr val="tx1"/>
                </a:solidFill>
              </a:rPr>
              <a:t> de travail </a:t>
            </a:r>
            <a:r>
              <a:rPr dirty="0" err="1">
                <a:solidFill>
                  <a:schemeClr val="tx1"/>
                </a:solidFill>
              </a:rPr>
              <a:t>adéquat</a:t>
            </a:r>
            <a:r>
              <a:rPr dirty="0">
                <a:solidFill>
                  <a:schemeClr val="tx1"/>
                </a:solidFill>
              </a:rPr>
              <a:t> à la </a:t>
            </a:r>
            <a:r>
              <a:rPr dirty="0" err="1">
                <a:solidFill>
                  <a:schemeClr val="tx1"/>
                </a:solidFill>
              </a:rPr>
              <a:t>maison</a:t>
            </a:r>
            <a:endParaRPr dirty="0">
              <a:solidFill>
                <a:schemeClr val="tx1"/>
              </a:solidFill>
            </a:endParaRPr>
          </a:p>
        </p:txBody>
      </p:sp>
      <p:grpSp>
        <p:nvGrpSpPr>
          <p:cNvPr id="319" name="Group 319"/>
          <p:cNvGrpSpPr/>
          <p:nvPr/>
        </p:nvGrpSpPr>
        <p:grpSpPr>
          <a:xfrm>
            <a:off x="5430289" y="3007865"/>
            <a:ext cx="2747277" cy="2386441"/>
            <a:chOff x="-408136" y="-256827"/>
            <a:chExt cx="2747275" cy="2386439"/>
          </a:xfrm>
        </p:grpSpPr>
        <p:sp>
          <p:nvSpPr>
            <p:cNvPr id="317" name="Shape 317"/>
            <p:cNvSpPr/>
            <p:nvPr/>
          </p:nvSpPr>
          <p:spPr>
            <a:xfrm>
              <a:off x="-408137" y="-256828"/>
              <a:ext cx="2747277" cy="2386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600" extrusionOk="0">
                  <a:moveTo>
                    <a:pt x="13001" y="0"/>
                  </a:moveTo>
                  <a:cubicBezTo>
                    <a:pt x="9812" y="501"/>
                    <a:pt x="6833" y="2126"/>
                    <a:pt x="4471" y="4653"/>
                  </a:cubicBezTo>
                  <a:cubicBezTo>
                    <a:pt x="2318" y="6955"/>
                    <a:pt x="769" y="9912"/>
                    <a:pt x="0" y="13184"/>
                  </a:cubicBezTo>
                  <a:cubicBezTo>
                    <a:pt x="1694" y="15189"/>
                    <a:pt x="3668" y="16846"/>
                    <a:pt x="5839" y="18083"/>
                  </a:cubicBezTo>
                  <a:cubicBezTo>
                    <a:pt x="7185" y="18850"/>
                    <a:pt x="8596" y="19449"/>
                    <a:pt x="10032" y="19947"/>
                  </a:cubicBezTo>
                  <a:cubicBezTo>
                    <a:pt x="12490" y="20799"/>
                    <a:pt x="15017" y="21353"/>
                    <a:pt x="17573" y="21600"/>
                  </a:cubicBezTo>
                  <a:cubicBezTo>
                    <a:pt x="19037" y="20223"/>
                    <a:pt x="20146" y="18408"/>
                    <a:pt x="20784" y="16353"/>
                  </a:cubicBezTo>
                  <a:cubicBezTo>
                    <a:pt x="21520" y="13981"/>
                    <a:pt x="21600" y="11378"/>
                    <a:pt x="20835" y="9004"/>
                  </a:cubicBezTo>
                  <a:cubicBezTo>
                    <a:pt x="20432" y="7754"/>
                    <a:pt x="19808" y="6626"/>
                    <a:pt x="19118" y="5564"/>
                  </a:cubicBezTo>
                  <a:cubicBezTo>
                    <a:pt x="18179" y="4118"/>
                    <a:pt x="17121" y="2785"/>
                    <a:pt x="15869" y="1739"/>
                  </a:cubicBezTo>
                  <a:cubicBezTo>
                    <a:pt x="14991" y="1004"/>
                    <a:pt x="14026" y="418"/>
                    <a:pt x="13001" y="0"/>
                  </a:cubicBezTo>
                  <a:close/>
                </a:path>
              </a:pathLst>
            </a:custGeom>
            <a:solidFill>
              <a:srgbClr val="F09AFF">
                <a:alpha val="57578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400" spc="0">
                  <a:latin typeface="DIN Alternate"/>
                  <a:ea typeface="DIN Alternate"/>
                  <a:cs typeface="DIN Alternate"/>
                  <a:sym typeface="DIN Alternate"/>
                </a:defRPr>
              </a:pPr>
              <a:endParaRPr/>
            </a:p>
          </p:txBody>
        </p:sp>
        <p:sp>
          <p:nvSpPr>
            <p:cNvPr id="318" name="Shape 318"/>
            <p:cNvSpPr/>
            <p:nvPr/>
          </p:nvSpPr>
          <p:spPr>
            <a:xfrm>
              <a:off x="26112" y="-83887"/>
              <a:ext cx="2147637" cy="2014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2000" spc="0">
                  <a:solidFill>
                    <a:srgbClr val="FFFFFF"/>
                  </a:solidFill>
                  <a:latin typeface="Iowan Old Style Bold"/>
                  <a:ea typeface="Iowan Old Style Bold"/>
                  <a:cs typeface="Iowan Old Style Bold"/>
                  <a:sym typeface="Iowan Old Style Bold"/>
                </a:defRPr>
              </a:pPr>
              <a:r>
                <a:rPr dirty="0">
                  <a:solidFill>
                    <a:schemeClr val="tx1"/>
                  </a:solidFill>
                </a:rPr>
                <a:t>Privilégier </a:t>
              </a:r>
            </a:p>
            <a:p>
              <a:pPr algn="ctr" defTabSz="457200">
                <a:spcBef>
                  <a:spcPts val="0"/>
                </a:spcBef>
                <a:defRPr sz="2000" spc="0">
                  <a:solidFill>
                    <a:srgbClr val="FFFFFF"/>
                  </a:solidFill>
                  <a:latin typeface="Iowan Old Style Bold"/>
                  <a:ea typeface="Iowan Old Style Bold"/>
                  <a:cs typeface="Iowan Old Style Bold"/>
                  <a:sym typeface="Iowan Old Style Bold"/>
                </a:defRPr>
              </a:pPr>
              <a:r>
                <a:rPr dirty="0">
                  <a:solidFill>
                    <a:schemeClr val="tx1"/>
                  </a:solidFill>
                </a:rPr>
                <a:t>un climat</a:t>
              </a:r>
            </a:p>
            <a:p>
              <a:pPr algn="ctr" defTabSz="457200">
                <a:spcBef>
                  <a:spcPts val="0"/>
                </a:spcBef>
                <a:defRPr sz="2000" spc="0">
                  <a:solidFill>
                    <a:srgbClr val="FFFFFF"/>
                  </a:solidFill>
                  <a:latin typeface="Iowan Old Style Bold"/>
                  <a:ea typeface="Iowan Old Style Bold"/>
                  <a:cs typeface="Iowan Old Style Bold"/>
                  <a:sym typeface="Iowan Old Style Bold"/>
                </a:defRPr>
              </a:pPr>
              <a:r>
                <a:rPr dirty="0">
                  <a:solidFill>
                    <a:schemeClr val="tx1"/>
                  </a:solidFill>
                </a:rPr>
                <a:t>de confiance, </a:t>
              </a:r>
            </a:p>
            <a:p>
              <a:pPr algn="ctr" defTabSz="457200">
                <a:spcBef>
                  <a:spcPts val="0"/>
                </a:spcBef>
                <a:defRPr sz="2000" spc="0">
                  <a:solidFill>
                    <a:srgbClr val="FFFFFF"/>
                  </a:solidFill>
                  <a:latin typeface="Iowan Old Style Bold"/>
                  <a:ea typeface="Iowan Old Style Bold"/>
                  <a:cs typeface="Iowan Old Style Bold"/>
                  <a:sym typeface="Iowan Old Style Bold"/>
                </a:defRPr>
              </a:pPr>
              <a:r>
                <a:rPr dirty="0">
                  <a:solidFill>
                    <a:schemeClr val="tx1"/>
                  </a:solidFill>
                </a:rPr>
                <a:t>de dialogue</a:t>
              </a:r>
            </a:p>
          </p:txBody>
        </p:sp>
      </p:grpSp>
      <p:sp>
        <p:nvSpPr>
          <p:cNvPr id="320" name="Shape 320"/>
          <p:cNvSpPr/>
          <p:nvPr/>
        </p:nvSpPr>
        <p:spPr>
          <a:xfrm>
            <a:off x="6710465" y="5921776"/>
            <a:ext cx="5480356" cy="3153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algn="ctr" defTabSz="457200">
              <a:spcBef>
                <a:spcPts val="0"/>
              </a:spcBef>
              <a:defRPr sz="2000" spc="0">
                <a:solidFill>
                  <a:srgbClr val="FFFFFF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 err="1">
                <a:solidFill>
                  <a:schemeClr val="tx1"/>
                </a:solidFill>
              </a:rPr>
              <a:t>Développer</a:t>
            </a:r>
            <a:r>
              <a:rPr dirty="0">
                <a:solidFill>
                  <a:schemeClr val="tx1"/>
                </a:solidFill>
              </a:rPr>
              <a:t> les </a:t>
            </a:r>
            <a:r>
              <a:rPr dirty="0" err="1">
                <a:solidFill>
                  <a:schemeClr val="tx1"/>
                </a:solidFill>
              </a:rPr>
              <a:t>compétences</a:t>
            </a:r>
            <a:r>
              <a:rPr dirty="0">
                <a:solidFill>
                  <a:schemeClr val="tx1"/>
                </a:solidFill>
              </a:rPr>
              <a:t> des </a:t>
            </a:r>
            <a:r>
              <a:rPr dirty="0" err="1">
                <a:solidFill>
                  <a:schemeClr val="tx1"/>
                </a:solidFill>
              </a:rPr>
              <a:t>élèves</a:t>
            </a:r>
            <a:r>
              <a:rPr dirty="0">
                <a:solidFill>
                  <a:schemeClr val="tx1"/>
                </a:solidFill>
              </a:rPr>
              <a:t> (</a:t>
            </a:r>
            <a:r>
              <a:rPr dirty="0" err="1">
                <a:solidFill>
                  <a:schemeClr val="tx1"/>
                </a:solidFill>
              </a:rPr>
              <a:t>selon</a:t>
            </a:r>
            <a:r>
              <a:rPr dirty="0">
                <a:solidFill>
                  <a:schemeClr val="tx1"/>
                </a:solidFill>
              </a:rPr>
              <a:t> le PER et les indications </a:t>
            </a:r>
            <a:r>
              <a:rPr dirty="0" err="1">
                <a:solidFill>
                  <a:schemeClr val="tx1"/>
                </a:solidFill>
              </a:rPr>
              <a:t>cantonales</a:t>
            </a:r>
            <a:r>
              <a:rPr dirty="0">
                <a:solidFill>
                  <a:schemeClr val="tx1"/>
                </a:solidFill>
              </a:rPr>
              <a:t>)</a:t>
            </a:r>
          </a:p>
          <a:p>
            <a:pPr algn="ctr" defTabSz="457200">
              <a:spcBef>
                <a:spcPts val="0"/>
              </a:spcBef>
              <a:defRPr sz="2000" spc="0">
                <a:solidFill>
                  <a:srgbClr val="FFFFFF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 err="1">
                <a:solidFill>
                  <a:schemeClr val="tx1"/>
                </a:solidFill>
              </a:rPr>
              <a:t>Valoriser</a:t>
            </a:r>
            <a:r>
              <a:rPr dirty="0">
                <a:solidFill>
                  <a:schemeClr val="tx1"/>
                </a:solidFill>
              </a:rPr>
              <a:t> les forces des </a:t>
            </a:r>
            <a:r>
              <a:rPr dirty="0" err="1">
                <a:solidFill>
                  <a:schemeClr val="tx1"/>
                </a:solidFill>
              </a:rPr>
              <a:t>élèves</a:t>
            </a:r>
            <a:endParaRPr dirty="0">
              <a:solidFill>
                <a:schemeClr val="tx1"/>
              </a:solidFill>
            </a:endParaRPr>
          </a:p>
          <a:p>
            <a:pPr algn="ctr" defTabSz="457200">
              <a:spcBef>
                <a:spcPts val="0"/>
              </a:spcBef>
              <a:defRPr sz="2000" spc="0">
                <a:solidFill>
                  <a:srgbClr val="FFFFFF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>
                <a:solidFill>
                  <a:schemeClr val="tx1"/>
                </a:solidFill>
              </a:rPr>
              <a:t>Observer et </a:t>
            </a:r>
            <a:r>
              <a:rPr dirty="0" err="1">
                <a:solidFill>
                  <a:schemeClr val="tx1"/>
                </a:solidFill>
              </a:rPr>
              <a:t>analyser</a:t>
            </a:r>
            <a:r>
              <a:rPr dirty="0">
                <a:solidFill>
                  <a:schemeClr val="tx1"/>
                </a:solidFill>
              </a:rPr>
              <a:t> les </a:t>
            </a:r>
            <a:r>
              <a:rPr dirty="0" err="1">
                <a:solidFill>
                  <a:schemeClr val="tx1"/>
                </a:solidFill>
              </a:rPr>
              <a:t>apprentissages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vue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d’une</a:t>
            </a:r>
            <a:r>
              <a:rPr dirty="0">
                <a:solidFill>
                  <a:schemeClr val="tx1"/>
                </a:solidFill>
              </a:rPr>
              <a:t> communication </a:t>
            </a:r>
            <a:r>
              <a:rPr dirty="0" err="1">
                <a:solidFill>
                  <a:schemeClr val="tx1"/>
                </a:solidFill>
              </a:rPr>
              <a:t>claire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basée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sur</a:t>
            </a:r>
            <a:r>
              <a:rPr dirty="0">
                <a:solidFill>
                  <a:schemeClr val="tx1"/>
                </a:solidFill>
              </a:rPr>
              <a:t> des arguments </a:t>
            </a:r>
            <a:r>
              <a:rPr dirty="0" err="1">
                <a:solidFill>
                  <a:schemeClr val="tx1"/>
                </a:solidFill>
              </a:rPr>
              <a:t>étayés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21" name="Shape 321"/>
          <p:cNvSpPr/>
          <p:nvPr/>
        </p:nvSpPr>
        <p:spPr>
          <a:xfrm>
            <a:off x="7115581" y="1735087"/>
            <a:ext cx="3555107" cy="1157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2000" spc="0">
                <a:solidFill>
                  <a:srgbClr val="FFFFFF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 err="1">
                <a:solidFill>
                  <a:schemeClr val="tx1"/>
                </a:solidFill>
              </a:rPr>
              <a:t>Fournir</a:t>
            </a:r>
            <a:r>
              <a:rPr dirty="0">
                <a:solidFill>
                  <a:schemeClr val="tx1"/>
                </a:solidFill>
              </a:rPr>
              <a:t> un travail </a:t>
            </a:r>
            <a:r>
              <a:rPr dirty="0" err="1">
                <a:solidFill>
                  <a:schemeClr val="tx1"/>
                </a:solidFill>
              </a:rPr>
              <a:t>régulier</a:t>
            </a:r>
            <a:endParaRPr dirty="0">
              <a:solidFill>
                <a:schemeClr val="tx1"/>
              </a:solidFill>
            </a:endParaRPr>
          </a:p>
          <a:p>
            <a:pPr defTabSz="457200">
              <a:spcBef>
                <a:spcPts val="0"/>
              </a:spcBef>
              <a:defRPr sz="2000" spc="0">
                <a:solidFill>
                  <a:srgbClr val="FFFFFF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>
                <a:solidFill>
                  <a:schemeClr val="tx1"/>
                </a:solidFill>
              </a:rPr>
              <a:t>Identifier </a:t>
            </a:r>
            <a:r>
              <a:rPr dirty="0" err="1">
                <a:solidFill>
                  <a:schemeClr val="tx1"/>
                </a:solidFill>
              </a:rPr>
              <a:t>ses</a:t>
            </a:r>
            <a:r>
              <a:rPr dirty="0">
                <a:solidFill>
                  <a:schemeClr val="tx1"/>
                </a:solidFill>
              </a:rPr>
              <a:t> forces</a:t>
            </a:r>
          </a:p>
          <a:p>
            <a:pPr defTabSz="457200">
              <a:spcBef>
                <a:spcPts val="0"/>
              </a:spcBef>
              <a:defRPr sz="2000" spc="0">
                <a:solidFill>
                  <a:srgbClr val="FFFFFF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>
                <a:solidFill>
                  <a:schemeClr val="tx1"/>
                </a:solidFill>
              </a:rPr>
              <a:t>Imaginer son </a:t>
            </a:r>
            <a:r>
              <a:rPr dirty="0" err="1">
                <a:solidFill>
                  <a:schemeClr val="tx1"/>
                </a:solidFill>
              </a:rPr>
              <a:t>proche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avenir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22" name="Shape 322"/>
          <p:cNvSpPr/>
          <p:nvPr/>
        </p:nvSpPr>
        <p:spPr>
          <a:xfrm>
            <a:off x="6198" y="959316"/>
            <a:ext cx="3244478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2300"/>
              </a:spcBef>
              <a:defRPr sz="50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sz="3200" dirty="0">
                <a:solidFill>
                  <a:schemeClr val="tx1"/>
                </a:solidFill>
              </a:rPr>
              <a:t>le </a:t>
            </a:r>
            <a:r>
              <a:rPr sz="3200" dirty="0" err="1">
                <a:solidFill>
                  <a:schemeClr val="tx1"/>
                </a:solidFill>
              </a:rPr>
              <a:t>projet</a:t>
            </a:r>
            <a:r>
              <a:rPr sz="3200" dirty="0">
                <a:solidFill>
                  <a:schemeClr val="tx1"/>
                </a:solidFill>
              </a:rPr>
              <a:t> </a:t>
            </a:r>
            <a:r>
              <a:rPr sz="3200" dirty="0" err="1">
                <a:solidFill>
                  <a:schemeClr val="tx1"/>
                </a:solidFill>
              </a:rPr>
              <a:t>d’une</a:t>
            </a:r>
            <a:r>
              <a:rPr sz="3200" dirty="0">
                <a:solidFill>
                  <a:schemeClr val="tx1"/>
                </a:solidFill>
              </a:rPr>
              <a:t> </a:t>
            </a:r>
            <a:r>
              <a:rPr sz="3200" dirty="0" err="1">
                <a:solidFill>
                  <a:schemeClr val="tx1"/>
                </a:solidFill>
              </a:rPr>
              <a:t>équipe</a:t>
            </a:r>
            <a:endParaRPr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0" animBg="1" advAuto="0"/>
      <p:bldP spid="310" grpId="0" animBg="1" advAuto="0"/>
      <p:bldP spid="315" grpId="0" animBg="1" advAuto="0"/>
      <p:bldP spid="316" grpId="0" animBg="1" advAuto="0"/>
      <p:bldP spid="319" grpId="0" animBg="1" advAuto="0"/>
      <p:bldP spid="320" grpId="0" animBg="1" advAuto="0"/>
      <p:bldP spid="321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/>
          </p:cNvSpPr>
          <p:nvPr>
            <p:ph type="body" sz="half" idx="1"/>
          </p:nvPr>
        </p:nvSpPr>
        <p:spPr>
          <a:xfrm>
            <a:off x="7002509" y="241300"/>
            <a:ext cx="5451382" cy="1676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</a:defRPr>
            </a:pPr>
            <a:r>
              <a:rPr dirty="0"/>
              <a:t>Avis d</a:t>
            </a:r>
            <a:r>
              <a:rPr lang="fr-CH" dirty="0"/>
              <a:t>u</a:t>
            </a:r>
            <a:r>
              <a:rPr dirty="0"/>
              <a:t> (des) titulaire(s)</a:t>
            </a:r>
          </a:p>
          <a:p>
            <a:pPr marL="342900" indent="-342900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</a:defRPr>
            </a:pPr>
            <a:r>
              <a:rPr dirty="0"/>
              <a:t>Observation attentive de l’élève dans les</a:t>
            </a:r>
          </a:p>
          <a:p>
            <a:pPr marL="342900" indent="-342900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</a:defRPr>
            </a:pPr>
            <a:r>
              <a:rPr dirty="0"/>
              <a:t>domaines des acquis scolaires et des attitudes</a:t>
            </a:r>
          </a:p>
          <a:p>
            <a:pPr marL="342900" indent="-342900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</a:defRPr>
            </a:pPr>
            <a:r>
              <a:rPr dirty="0"/>
              <a:t>face aux apprentissages</a:t>
            </a:r>
          </a:p>
        </p:txBody>
      </p:sp>
      <p:pic>
        <p:nvPicPr>
          <p:cNvPr id="216" name="pasted-i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902" y="1303002"/>
            <a:ext cx="5945733" cy="8413963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Shape 217"/>
          <p:cNvSpPr/>
          <p:nvPr/>
        </p:nvSpPr>
        <p:spPr>
          <a:xfrm>
            <a:off x="520700" y="4140200"/>
            <a:ext cx="5685185" cy="2803922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32725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>
              <a:spcBef>
                <a:spcPts val="0"/>
              </a:spcBef>
              <a:defRPr sz="52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dirty="0" err="1">
                <a:solidFill>
                  <a:srgbClr val="00B050"/>
                </a:solidFill>
              </a:rPr>
              <a:t>indicateur</a:t>
            </a:r>
            <a:r>
              <a:rPr dirty="0">
                <a:solidFill>
                  <a:srgbClr val="00B050"/>
                </a:solidFill>
              </a:rPr>
              <a:t> A</a:t>
            </a:r>
          </a:p>
          <a:p>
            <a:pPr>
              <a:spcBef>
                <a:spcPts val="0"/>
              </a:spcBef>
              <a:defRPr sz="5200" cap="all" spc="0">
                <a:solidFill>
                  <a:srgbClr val="000000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dirty="0" err="1"/>
              <a:t>avis</a:t>
            </a:r>
            <a:r>
              <a:rPr dirty="0"/>
              <a:t> du (des) </a:t>
            </a:r>
            <a:r>
              <a:rPr dirty="0" err="1"/>
              <a:t>Titulaire</a:t>
            </a:r>
            <a:r>
              <a:rPr dirty="0"/>
              <a:t>(S)</a:t>
            </a:r>
          </a:p>
        </p:txBody>
      </p:sp>
      <p:sp>
        <p:nvSpPr>
          <p:cNvPr id="218" name="Shape 218"/>
          <p:cNvSpPr/>
          <p:nvPr/>
        </p:nvSpPr>
        <p:spPr>
          <a:xfrm>
            <a:off x="0" y="1224533"/>
            <a:ext cx="6438900" cy="990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368045">
              <a:defRPr sz="6867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4800" dirty="0">
                <a:solidFill>
                  <a:schemeClr val="tx1"/>
                </a:solidFill>
              </a:rPr>
              <a:t>PASSAGE EP -CO</a:t>
            </a:r>
          </a:p>
        </p:txBody>
      </p:sp>
      <p:sp>
        <p:nvSpPr>
          <p:cNvPr id="219" name="Shape 219"/>
          <p:cNvSpPr/>
          <p:nvPr/>
        </p:nvSpPr>
        <p:spPr>
          <a:xfrm>
            <a:off x="-1" y="2179439"/>
            <a:ext cx="643890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r">
              <a:spcBef>
                <a:spcPts val="2300"/>
              </a:spcBef>
              <a:defRPr sz="70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6000" dirty="0">
                <a:solidFill>
                  <a:schemeClr val="tx1"/>
                </a:solidFill>
              </a:rPr>
              <a:t>3 indicateurs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A9B9CB-118B-88CF-1FDD-947BF7C7142E}"/>
              </a:ext>
            </a:extLst>
          </p:cNvPr>
          <p:cNvSpPr/>
          <p:nvPr/>
        </p:nvSpPr>
        <p:spPr>
          <a:xfrm>
            <a:off x="9899373" y="4422912"/>
            <a:ext cx="884584" cy="536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build="allAtOnce" animBg="1"/>
      <p:bldP spid="217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/>
          </p:cNvSpPr>
          <p:nvPr>
            <p:ph type="body" sz="half" idx="1"/>
          </p:nvPr>
        </p:nvSpPr>
        <p:spPr>
          <a:xfrm>
            <a:off x="6996159" y="342900"/>
            <a:ext cx="5451382" cy="174213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</a:defRPr>
            </a:pPr>
            <a:r>
              <a:rPr dirty="0"/>
              <a:t>Notes du premier semestre</a:t>
            </a:r>
          </a:p>
          <a:p>
            <a:pPr marL="342900" indent="-342900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</a:defRPr>
            </a:pPr>
            <a:r>
              <a:rPr dirty="0"/>
              <a:t>Les résultats en L1(français), L2(allemand),</a:t>
            </a:r>
          </a:p>
          <a:p>
            <a:pPr marL="342900" indent="-342900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</a:defRPr>
            </a:pPr>
            <a:r>
              <a:rPr dirty="0"/>
              <a:t>mathématiques et sciences-histoire-géographie</a:t>
            </a:r>
          </a:p>
          <a:p>
            <a:pPr marL="342900" indent="-342900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</a:defRPr>
            </a:pPr>
            <a:r>
              <a:rPr dirty="0"/>
              <a:t>sont pris en compte</a:t>
            </a:r>
          </a:p>
        </p:txBody>
      </p:sp>
      <p:pic>
        <p:nvPicPr>
          <p:cNvPr id="223" name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567" y="2981078"/>
            <a:ext cx="6368233" cy="4197245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Shape 224"/>
          <p:cNvSpPr/>
          <p:nvPr/>
        </p:nvSpPr>
        <p:spPr>
          <a:xfrm>
            <a:off x="520700" y="4177271"/>
            <a:ext cx="5397500" cy="2251522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32725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lnSpcReduction="10000"/>
          </a:bodyPr>
          <a:lstStyle/>
          <a:p>
            <a:pPr>
              <a:spcBef>
                <a:spcPts val="0"/>
              </a:spcBef>
              <a:defRPr sz="52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dirty="0" err="1">
                <a:solidFill>
                  <a:srgbClr val="00B050"/>
                </a:solidFill>
              </a:rPr>
              <a:t>indicateur</a:t>
            </a:r>
            <a:r>
              <a:rPr dirty="0">
                <a:solidFill>
                  <a:srgbClr val="00B050"/>
                </a:solidFill>
              </a:rPr>
              <a:t> B</a:t>
            </a:r>
          </a:p>
          <a:p>
            <a:pPr>
              <a:spcBef>
                <a:spcPts val="0"/>
              </a:spcBef>
              <a:defRPr sz="5200" cap="all" spc="0">
                <a:solidFill>
                  <a:srgbClr val="000000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dirty="0">
                <a:solidFill>
                  <a:schemeClr val="tx1"/>
                </a:solidFill>
              </a:rPr>
              <a:t>notes du 1er </a:t>
            </a:r>
            <a:r>
              <a:rPr dirty="0" err="1">
                <a:solidFill>
                  <a:schemeClr val="tx1"/>
                </a:solidFill>
              </a:rPr>
              <a:t>semestre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27" name="Shape 227"/>
          <p:cNvSpPr/>
          <p:nvPr/>
        </p:nvSpPr>
        <p:spPr>
          <a:xfrm>
            <a:off x="8907172" y="4162944"/>
            <a:ext cx="241379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 spc="18">
                <a:solidFill>
                  <a:srgbClr val="000000"/>
                </a:solidFill>
              </a:defRPr>
            </a:lvl1pPr>
          </a:lstStyle>
          <a:p>
            <a:r>
              <a:rPr dirty="0"/>
              <a:t>5</a:t>
            </a:r>
          </a:p>
        </p:txBody>
      </p:sp>
      <p:sp>
        <p:nvSpPr>
          <p:cNvPr id="228" name="Shape 228"/>
          <p:cNvSpPr/>
          <p:nvPr/>
        </p:nvSpPr>
        <p:spPr>
          <a:xfrm>
            <a:off x="8811291" y="4902809"/>
            <a:ext cx="433140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 spc="18">
                <a:solidFill>
                  <a:srgbClr val="000000"/>
                </a:solidFill>
              </a:defRPr>
            </a:lvl1pPr>
          </a:lstStyle>
          <a:p>
            <a:r>
              <a:rPr dirty="0"/>
              <a:t>4.5</a:t>
            </a:r>
          </a:p>
        </p:txBody>
      </p:sp>
      <p:sp>
        <p:nvSpPr>
          <p:cNvPr id="229" name="Shape 229"/>
          <p:cNvSpPr/>
          <p:nvPr/>
        </p:nvSpPr>
        <p:spPr>
          <a:xfrm>
            <a:off x="8811291" y="5262499"/>
            <a:ext cx="433140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 spc="18">
                <a:solidFill>
                  <a:srgbClr val="000000"/>
                </a:solidFill>
              </a:defRPr>
            </a:lvl1pPr>
          </a:lstStyle>
          <a:p>
            <a:r>
              <a:rPr dirty="0"/>
              <a:t>5.5</a:t>
            </a:r>
          </a:p>
        </p:txBody>
      </p:sp>
      <p:sp>
        <p:nvSpPr>
          <p:cNvPr id="230" name="Shape 230"/>
          <p:cNvSpPr/>
          <p:nvPr/>
        </p:nvSpPr>
        <p:spPr>
          <a:xfrm>
            <a:off x="8747753" y="5639804"/>
            <a:ext cx="560218" cy="419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 spc="18">
                <a:solidFill>
                  <a:srgbClr val="000000"/>
                </a:solidFill>
              </a:defRPr>
            </a:lvl1pPr>
          </a:lstStyle>
          <a:p>
            <a:r>
              <a:rPr dirty="0"/>
              <a:t>19.5</a:t>
            </a:r>
          </a:p>
        </p:txBody>
      </p:sp>
      <p:sp>
        <p:nvSpPr>
          <p:cNvPr id="231" name="Shape 231"/>
          <p:cNvSpPr/>
          <p:nvPr/>
        </p:nvSpPr>
        <p:spPr>
          <a:xfrm>
            <a:off x="8811291" y="4543119"/>
            <a:ext cx="433140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 spc="18">
                <a:solidFill>
                  <a:srgbClr val="000000"/>
                </a:solidFill>
              </a:defRPr>
            </a:lvl1pPr>
          </a:lstStyle>
          <a:p>
            <a:r>
              <a:rPr dirty="0"/>
              <a:t>4.5</a:t>
            </a:r>
          </a:p>
        </p:txBody>
      </p:sp>
      <p:sp>
        <p:nvSpPr>
          <p:cNvPr id="232" name="Shape 232"/>
          <p:cNvSpPr/>
          <p:nvPr/>
        </p:nvSpPr>
        <p:spPr>
          <a:xfrm>
            <a:off x="9164484" y="6730921"/>
            <a:ext cx="139287" cy="13928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pic>
        <p:nvPicPr>
          <p:cNvPr id="233" name="Image 232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316689" y="5702086"/>
            <a:ext cx="1336973" cy="377304"/>
          </a:xfrm>
          <a:prstGeom prst="rect">
            <a:avLst/>
          </a:prstGeom>
        </p:spPr>
      </p:pic>
      <p:sp>
        <p:nvSpPr>
          <p:cNvPr id="15" name="Shape 218"/>
          <p:cNvSpPr/>
          <p:nvPr/>
        </p:nvSpPr>
        <p:spPr>
          <a:xfrm>
            <a:off x="0" y="1224533"/>
            <a:ext cx="6438900" cy="990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368045">
              <a:defRPr sz="6867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4800" dirty="0">
                <a:solidFill>
                  <a:schemeClr val="tx1"/>
                </a:solidFill>
              </a:rPr>
              <a:t>PASSAGE EP -CO</a:t>
            </a:r>
          </a:p>
        </p:txBody>
      </p:sp>
      <p:sp>
        <p:nvSpPr>
          <p:cNvPr id="16" name="Shape 219"/>
          <p:cNvSpPr/>
          <p:nvPr/>
        </p:nvSpPr>
        <p:spPr>
          <a:xfrm>
            <a:off x="-1" y="2179439"/>
            <a:ext cx="643890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r">
              <a:spcBef>
                <a:spcPts val="2300"/>
              </a:spcBef>
              <a:defRPr sz="70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6000" dirty="0">
                <a:solidFill>
                  <a:schemeClr val="tx1"/>
                </a:solidFill>
              </a:rPr>
              <a:t>3 indicateurs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8173129" y="8562887"/>
            <a:ext cx="10259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28" normalizeH="0" baseline="0">
              <a:ln>
                <a:noFill/>
              </a:ln>
              <a:solidFill>
                <a:srgbClr val="5C5C5C"/>
              </a:solidFill>
              <a:effectLst/>
              <a:uFillTx/>
              <a:latin typeface="Iowan Old Style Italic"/>
              <a:ea typeface="Iowan Old Style Italic"/>
              <a:cs typeface="Iowan Old Style Italic"/>
              <a:sym typeface="Iowan Old Style Ital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 animBg="1"/>
      <p:bldP spid="223" grpId="0" animBg="1" advAuto="0"/>
      <p:bldP spid="224" grpId="0" animBg="1" advAuto="0"/>
      <p:bldP spid="227" grpId="0" animBg="1" advAuto="0"/>
      <p:bldP spid="228" grpId="0" animBg="1" advAuto="0"/>
      <p:bldP spid="229" grpId="0" animBg="1" advAuto="0"/>
      <p:bldP spid="230" grpId="0" animBg="1" advAuto="0"/>
      <p:bldP spid="231" grpId="0" animBg="1" advAuto="0"/>
      <p:bldP spid="232" grpId="0" animBg="1" advAuto="0"/>
      <p:bldP spid="233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/>
          </p:cNvSpPr>
          <p:nvPr>
            <p:ph type="title"/>
          </p:nvPr>
        </p:nvSpPr>
        <p:spPr>
          <a:xfrm>
            <a:off x="1131794" y="2061595"/>
            <a:ext cx="4329206" cy="309642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>
                <a:solidFill>
                  <a:srgbClr val="FFFFFF"/>
                </a:solidFill>
              </a:defRPr>
            </a:pPr>
            <a:r>
              <a:rPr sz="4800" dirty="0" err="1">
                <a:solidFill>
                  <a:schemeClr val="tx1"/>
                </a:solidFill>
              </a:rPr>
              <a:t>autoévaluation</a:t>
            </a:r>
            <a:r>
              <a:rPr sz="4800" dirty="0">
                <a:solidFill>
                  <a:schemeClr val="tx1"/>
                </a:solidFill>
              </a:rPr>
              <a:t> de </a:t>
            </a:r>
            <a:r>
              <a:rPr sz="4800" dirty="0" err="1">
                <a:solidFill>
                  <a:schemeClr val="tx1"/>
                </a:solidFill>
              </a:rPr>
              <a:t>l’élève</a:t>
            </a:r>
            <a:r>
              <a:rPr sz="4800" dirty="0">
                <a:solidFill>
                  <a:schemeClr val="tx1"/>
                </a:solidFill>
              </a:rPr>
              <a:t> 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rPr sz="4800" dirty="0" err="1">
                <a:solidFill>
                  <a:schemeClr val="tx1"/>
                </a:solidFill>
              </a:rPr>
              <a:t>une</a:t>
            </a:r>
            <a:r>
              <a:rPr sz="4800" dirty="0">
                <a:solidFill>
                  <a:schemeClr val="tx1"/>
                </a:solidFill>
              </a:rPr>
              <a:t> aide </a:t>
            </a:r>
            <a:r>
              <a:rPr lang="fr-CH" sz="4800" dirty="0">
                <a:solidFill>
                  <a:schemeClr val="tx1"/>
                </a:solidFill>
              </a:rPr>
              <a:t>à</a:t>
            </a:r>
            <a:r>
              <a:rPr sz="4800" dirty="0">
                <a:solidFill>
                  <a:schemeClr val="tx1"/>
                </a:solidFill>
              </a:rPr>
              <a:t> la </a:t>
            </a:r>
            <a:r>
              <a:rPr sz="4800" dirty="0" err="1">
                <a:solidFill>
                  <a:schemeClr val="tx1"/>
                </a:solidFill>
              </a:rPr>
              <a:t>réflexion</a:t>
            </a:r>
            <a:endParaRPr sz="4800" dirty="0">
              <a:solidFill>
                <a:schemeClr val="tx1"/>
              </a:solidFill>
            </a:endParaRPr>
          </a:p>
        </p:txBody>
      </p:sp>
      <p:sp>
        <p:nvSpPr>
          <p:cNvPr id="252" name="Shape 252"/>
          <p:cNvSpPr>
            <a:spLocks noGrp="1"/>
          </p:cNvSpPr>
          <p:nvPr>
            <p:ph type="body" sz="half" idx="1"/>
          </p:nvPr>
        </p:nvSpPr>
        <p:spPr>
          <a:xfrm>
            <a:off x="625310" y="5995079"/>
            <a:ext cx="5601600" cy="27921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57200">
              <a:spcBef>
                <a:spcPts val="0"/>
              </a:spcBef>
              <a:buSzTx/>
              <a:buFontTx/>
              <a:buNone/>
              <a:defRPr sz="15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lvl1pPr>
          </a:lstStyle>
          <a:p>
            <a:r>
              <a:rPr lang="fr-CH" dirty="0"/>
              <a:t>L’autoévaluation fait</a:t>
            </a:r>
            <a:r>
              <a:rPr dirty="0"/>
              <a:t> partie des éléments permettant aux parents de donner leur préavis (indicateur C).</a:t>
            </a:r>
          </a:p>
        </p:txBody>
      </p:sp>
      <p:pic>
        <p:nvPicPr>
          <p:cNvPr id="253" name="pasted-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588" y="236290"/>
            <a:ext cx="6965950" cy="984345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218"/>
          <p:cNvSpPr/>
          <p:nvPr/>
        </p:nvSpPr>
        <p:spPr>
          <a:xfrm>
            <a:off x="0" y="1224533"/>
            <a:ext cx="6438900" cy="990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368045">
              <a:defRPr sz="6867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4800" dirty="0">
                <a:solidFill>
                  <a:schemeClr val="tx1"/>
                </a:solidFill>
              </a:rPr>
              <a:t>PASSAGE EP -CO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 animBg="1" advAuto="0"/>
      <p:bldP spid="252" grpId="0" uiExpand="1" build="p"/>
      <p:bldP spid="253" grpId="0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/>
          </p:cNvSpPr>
          <p:nvPr>
            <p:ph type="body" sz="half" idx="1"/>
          </p:nvPr>
        </p:nvSpPr>
        <p:spPr>
          <a:xfrm>
            <a:off x="7002509" y="190500"/>
            <a:ext cx="5451382" cy="306119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</a:defRPr>
            </a:pPr>
            <a:r>
              <a:rPr dirty="0"/>
              <a:t>Préavis des parents</a:t>
            </a:r>
            <a:endParaRPr lang="fr-CH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</a:defRPr>
            </a:pPr>
            <a:r>
              <a:rPr lang="fr-CH" dirty="0"/>
              <a:t>Les parents donnent leur avis sur le type de classe. L’élève y prend part.</a:t>
            </a:r>
            <a:endParaRPr dirty="0"/>
          </a:p>
        </p:txBody>
      </p:sp>
      <p:sp>
        <p:nvSpPr>
          <p:cNvPr id="238" name="Shape 238"/>
          <p:cNvSpPr/>
          <p:nvPr/>
        </p:nvSpPr>
        <p:spPr>
          <a:xfrm>
            <a:off x="520700" y="4140200"/>
            <a:ext cx="5397500" cy="3061197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32725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>
              <a:spcBef>
                <a:spcPts val="0"/>
              </a:spcBef>
              <a:defRPr sz="52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dirty="0" err="1">
                <a:solidFill>
                  <a:srgbClr val="00B050"/>
                </a:solidFill>
              </a:rPr>
              <a:t>indicateur</a:t>
            </a:r>
            <a:r>
              <a:rPr dirty="0">
                <a:solidFill>
                  <a:srgbClr val="00B050"/>
                </a:solidFill>
              </a:rPr>
              <a:t> c</a:t>
            </a:r>
          </a:p>
          <a:p>
            <a:pPr>
              <a:spcBef>
                <a:spcPts val="2300"/>
              </a:spcBef>
              <a:defRPr sz="5200" cap="all" spc="0">
                <a:solidFill>
                  <a:srgbClr val="000000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rPr dirty="0" err="1"/>
              <a:t>Préavis</a:t>
            </a:r>
            <a:r>
              <a:rPr dirty="0"/>
              <a:t> des parents</a:t>
            </a:r>
          </a:p>
        </p:txBody>
      </p:sp>
      <p:pic>
        <p:nvPicPr>
          <p:cNvPr id="239" name="pasted-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2" y="3178664"/>
            <a:ext cx="4699713" cy="6646479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218"/>
          <p:cNvSpPr/>
          <p:nvPr/>
        </p:nvSpPr>
        <p:spPr>
          <a:xfrm>
            <a:off x="0" y="1224533"/>
            <a:ext cx="6438900" cy="990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368045">
              <a:defRPr sz="6867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4800" dirty="0">
                <a:solidFill>
                  <a:schemeClr val="tx1"/>
                </a:solidFill>
              </a:rPr>
              <a:t>PASSAGE EP -CO</a:t>
            </a:r>
          </a:p>
        </p:txBody>
      </p:sp>
      <p:sp>
        <p:nvSpPr>
          <p:cNvPr id="10" name="Shape 219"/>
          <p:cNvSpPr/>
          <p:nvPr/>
        </p:nvSpPr>
        <p:spPr>
          <a:xfrm>
            <a:off x="-1" y="2179439"/>
            <a:ext cx="643890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r">
              <a:spcBef>
                <a:spcPts val="2300"/>
              </a:spcBef>
              <a:defRPr sz="70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6000" dirty="0">
                <a:solidFill>
                  <a:schemeClr val="tx1"/>
                </a:solidFill>
              </a:rPr>
              <a:t>3 indicateurs</a:t>
            </a:r>
          </a:p>
        </p:txBody>
      </p:sp>
      <p:pic>
        <p:nvPicPr>
          <p:cNvPr id="7" name="pasted-image.pdf">
            <a:extLst>
              <a:ext uri="{FF2B5EF4-FFF2-40B4-BE49-F238E27FC236}">
                <a16:creationId xmlns:a16="http://schemas.microsoft.com/office/drawing/2014/main" id="{D4D67E7A-0886-5C4F-83D7-414496376E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902" y="1224533"/>
            <a:ext cx="6229669" cy="164271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8223B1A-7057-2045-2D77-7724789308FA}"/>
              </a:ext>
            </a:extLst>
          </p:cNvPr>
          <p:cNvSpPr/>
          <p:nvPr/>
        </p:nvSpPr>
        <p:spPr>
          <a:xfrm>
            <a:off x="10805540" y="2247035"/>
            <a:ext cx="1124190" cy="536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" grpId="0" uiExpand="1" build="p" bldLvl="5" animBg="1" advAuto="0"/>
      <p:bldP spid="237" grpId="1" build="p" animBg="1"/>
      <p:bldP spid="238" grpId="0" animBg="1" advAuto="0"/>
      <p:bldP spid="239" grpId="0" animBg="1" advAuto="0"/>
      <p:bldP spid="7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/>
          </p:cNvSpPr>
          <p:nvPr>
            <p:ph type="body" sz="half" idx="1"/>
          </p:nvPr>
        </p:nvSpPr>
        <p:spPr>
          <a:xfrm>
            <a:off x="5111470" y="463730"/>
            <a:ext cx="7372629" cy="8826139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7200">
              <a:spcBef>
                <a:spcPts val="0"/>
              </a:spcBef>
              <a:defRPr sz="2000"/>
            </a:pPr>
            <a:endParaRPr lang="fr-CH" sz="3600" dirty="0"/>
          </a:p>
          <a:p>
            <a:pPr defTabSz="457200">
              <a:spcBef>
                <a:spcPts val="0"/>
              </a:spcBef>
              <a:defRPr sz="2000"/>
            </a:pPr>
            <a:endParaRPr lang="fr-CH" sz="3600" dirty="0"/>
          </a:p>
          <a:p>
            <a:pPr defTabSz="457200">
              <a:spcBef>
                <a:spcPts val="0"/>
              </a:spcBef>
              <a:defRPr sz="2000"/>
            </a:pPr>
            <a:r>
              <a:rPr lang="fr-CH" sz="3600" dirty="0"/>
              <a:t>Communication par l’enseignant des </a:t>
            </a:r>
            <a:r>
              <a:rPr lang="fr-CH" sz="3600" dirty="0">
                <a:solidFill>
                  <a:srgbClr val="00B050"/>
                </a:solidFill>
              </a:rPr>
              <a:t>indicateurs A et B</a:t>
            </a:r>
          </a:p>
          <a:p>
            <a:pPr marL="0" indent="0" defTabSz="457200">
              <a:spcBef>
                <a:spcPts val="0"/>
              </a:spcBef>
              <a:buNone/>
              <a:defRPr sz="2000"/>
            </a:pPr>
            <a:endParaRPr lang="fr-CH" sz="3600" dirty="0"/>
          </a:p>
          <a:p>
            <a:pPr marL="0" indent="0" defTabSz="457200">
              <a:spcBef>
                <a:spcPts val="0"/>
              </a:spcBef>
              <a:buNone/>
              <a:defRPr sz="2000"/>
            </a:pPr>
            <a:endParaRPr lang="fr-CH" sz="3600" dirty="0"/>
          </a:p>
          <a:p>
            <a:pPr defTabSz="457200">
              <a:spcBef>
                <a:spcPts val="0"/>
              </a:spcBef>
              <a:defRPr sz="2000"/>
            </a:pPr>
            <a:r>
              <a:rPr lang="fr-CH" sz="3600" dirty="0"/>
              <a:t>Présentation de l’autoévaluation par l’élève</a:t>
            </a:r>
          </a:p>
          <a:p>
            <a:pPr marL="0" indent="0" defTabSz="457200">
              <a:spcBef>
                <a:spcPts val="0"/>
              </a:spcBef>
              <a:buNone/>
              <a:defRPr sz="2000"/>
            </a:pPr>
            <a:endParaRPr lang="fr-CH" sz="3600" dirty="0"/>
          </a:p>
          <a:p>
            <a:pPr marL="0" indent="0" defTabSz="457200">
              <a:spcBef>
                <a:spcPts val="0"/>
              </a:spcBef>
              <a:buNone/>
              <a:defRPr sz="2000"/>
            </a:pPr>
            <a:endParaRPr lang="fr-CH" sz="3600" dirty="0"/>
          </a:p>
          <a:p>
            <a:pPr defTabSz="457200">
              <a:spcBef>
                <a:spcPts val="0"/>
              </a:spcBef>
              <a:defRPr sz="2000"/>
            </a:pPr>
            <a:r>
              <a:rPr lang="fr-CH" sz="3600" dirty="0"/>
              <a:t>Remise du document aux parents (afin d’inscrire leur avis) à retourner à l’enseignant, </a:t>
            </a:r>
            <a:r>
              <a:rPr lang="fr-CH" sz="3600" dirty="0">
                <a:solidFill>
                  <a:srgbClr val="00B050"/>
                </a:solidFill>
              </a:rPr>
              <a:t>indicateur C</a:t>
            </a:r>
          </a:p>
          <a:p>
            <a:pPr defTabSz="457200">
              <a:spcBef>
                <a:spcPts val="0"/>
              </a:spcBef>
              <a:defRPr sz="2000"/>
            </a:pPr>
            <a:endParaRPr lang="fr-CH" sz="3600" dirty="0"/>
          </a:p>
          <a:p>
            <a:pPr defTabSz="457200">
              <a:spcBef>
                <a:spcPts val="0"/>
              </a:spcBef>
              <a:defRPr sz="2000"/>
            </a:pPr>
            <a:endParaRPr lang="fr-CH" sz="3600" dirty="0"/>
          </a:p>
          <a:p>
            <a:pPr marL="0" indent="0" defTabSz="457200">
              <a:spcBef>
                <a:spcPts val="0"/>
              </a:spcBef>
              <a:buNone/>
              <a:defRPr sz="2000"/>
            </a:pPr>
            <a:endParaRPr lang="fr-CH" sz="3600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lang="fr-CH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dirty="0"/>
          </a:p>
        </p:txBody>
      </p:sp>
      <p:sp>
        <p:nvSpPr>
          <p:cNvPr id="210" name="Shape 210"/>
          <p:cNvSpPr/>
          <p:nvPr/>
        </p:nvSpPr>
        <p:spPr>
          <a:xfrm>
            <a:off x="520700" y="1224533"/>
            <a:ext cx="5451382" cy="990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>
            <a:lvl1pPr defTabSz="368045">
              <a:defRPr sz="6867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lang="fr-CH" sz="7000" dirty="0">
                <a:solidFill>
                  <a:schemeClr val="tx1"/>
                </a:solidFill>
              </a:rPr>
              <a:t>Entretien</a:t>
            </a:r>
          </a:p>
          <a:p>
            <a:r>
              <a:rPr lang="fr-CH" sz="4300" dirty="0" err="1">
                <a:solidFill>
                  <a:schemeClr val="tx1"/>
                </a:solidFill>
              </a:rPr>
              <a:t>EnseignanT</a:t>
            </a:r>
            <a:endParaRPr lang="fr-CH" sz="4300" dirty="0">
              <a:solidFill>
                <a:schemeClr val="tx1"/>
              </a:solidFill>
            </a:endParaRPr>
          </a:p>
          <a:p>
            <a:r>
              <a:rPr lang="fr-CH" sz="4300" dirty="0">
                <a:solidFill>
                  <a:schemeClr val="tx1"/>
                </a:solidFill>
              </a:rPr>
              <a:t>Parents</a:t>
            </a:r>
          </a:p>
          <a:p>
            <a:r>
              <a:rPr lang="fr-CH" sz="4300" dirty="0" err="1">
                <a:solidFill>
                  <a:schemeClr val="tx1"/>
                </a:solidFill>
              </a:rPr>
              <a:t>ElEve</a:t>
            </a:r>
            <a:endParaRPr lang="fr-CH" sz="4300" dirty="0">
              <a:solidFill>
                <a:schemeClr val="tx1"/>
              </a:solidFill>
            </a:endParaRPr>
          </a:p>
          <a:p>
            <a:endParaRPr lang="fr-CH" sz="4300" dirty="0">
              <a:solidFill>
                <a:schemeClr val="tx1"/>
              </a:solidFill>
            </a:endParaRPr>
          </a:p>
          <a:p>
            <a:endParaRPr lang="fr-CH" sz="4300" dirty="0">
              <a:solidFill>
                <a:schemeClr val="tx1"/>
              </a:solidFill>
            </a:endParaRPr>
          </a:p>
          <a:p>
            <a:endParaRPr sz="4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43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 advAuto="0"/>
      <p:bldP spid="210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/>
          </p:cNvSpPr>
          <p:nvPr>
            <p:ph type="body" sz="half" idx="1"/>
          </p:nvPr>
        </p:nvSpPr>
        <p:spPr>
          <a:xfrm>
            <a:off x="8006553" y="1444873"/>
            <a:ext cx="3443294" cy="112459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lvl1pPr>
          </a:lstStyle>
          <a:p>
            <a:r>
              <a:rPr dirty="0"/>
              <a:t>Les indicateurs A, B et C sont </a:t>
            </a:r>
            <a:r>
              <a:rPr dirty="0">
                <a:solidFill>
                  <a:srgbClr val="FF0000"/>
                </a:solidFill>
              </a:rPr>
              <a:t>concordants</a:t>
            </a:r>
            <a:r>
              <a:rPr dirty="0"/>
              <a:t> </a:t>
            </a:r>
          </a:p>
        </p:txBody>
      </p:sp>
      <p:sp>
        <p:nvSpPr>
          <p:cNvPr id="259" name="Shape 259"/>
          <p:cNvSpPr/>
          <p:nvPr/>
        </p:nvSpPr>
        <p:spPr>
          <a:xfrm>
            <a:off x="520700" y="4140200"/>
            <a:ext cx="5397500" cy="723900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32725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 fontScale="70000" lnSpcReduction="20000"/>
          </a:bodyPr>
          <a:lstStyle>
            <a:lvl1pPr defTabSz="502412">
              <a:spcBef>
                <a:spcPts val="1900"/>
              </a:spcBef>
              <a:defRPr sz="4472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utilisation</a:t>
            </a:r>
            <a:r>
              <a:rPr dirty="0">
                <a:solidFill>
                  <a:schemeClr val="tx1"/>
                </a:solidFill>
              </a:rPr>
              <a:t> des </a:t>
            </a:r>
            <a:r>
              <a:rPr dirty="0" err="1">
                <a:solidFill>
                  <a:schemeClr val="tx1"/>
                </a:solidFill>
              </a:rPr>
              <a:t>indicateurs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60" name="Shape 260"/>
          <p:cNvSpPr/>
          <p:nvPr/>
        </p:nvSpPr>
        <p:spPr>
          <a:xfrm rot="5400000">
            <a:off x="8610107" y="3475483"/>
            <a:ext cx="2277368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7023100" y="5651500"/>
            <a:ext cx="5451382" cy="48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342900" indent="-342900" algn="ctr" defTabSz="457200">
              <a:spcBef>
                <a:spcPts val="0"/>
              </a:spcBef>
              <a:defRPr sz="2000" spc="0">
                <a:solidFill>
                  <a:srgbClr val="000000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lvl1pPr>
          </a:lstStyle>
          <a:p>
            <a:r>
              <a:rPr dirty="0">
                <a:solidFill>
                  <a:srgbClr val="FF0000"/>
                </a:solidFill>
              </a:rPr>
              <a:t>PRÉORIENTATION DIRECTE</a:t>
            </a:r>
          </a:p>
        </p:txBody>
      </p:sp>
      <p:sp>
        <p:nvSpPr>
          <p:cNvPr id="9" name="Shape 218"/>
          <p:cNvSpPr/>
          <p:nvPr/>
        </p:nvSpPr>
        <p:spPr>
          <a:xfrm>
            <a:off x="0" y="1224533"/>
            <a:ext cx="6438900" cy="990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368045">
              <a:defRPr sz="6867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4800" dirty="0">
                <a:solidFill>
                  <a:schemeClr val="tx1"/>
                </a:solidFill>
              </a:rPr>
              <a:t>PASSAGE EP -CO</a:t>
            </a:r>
          </a:p>
        </p:txBody>
      </p:sp>
      <p:sp>
        <p:nvSpPr>
          <p:cNvPr id="10" name="Shape 219"/>
          <p:cNvSpPr/>
          <p:nvPr/>
        </p:nvSpPr>
        <p:spPr>
          <a:xfrm>
            <a:off x="-1" y="2179439"/>
            <a:ext cx="643890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r">
              <a:spcBef>
                <a:spcPts val="2300"/>
              </a:spcBef>
              <a:defRPr sz="70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6000" dirty="0">
                <a:solidFill>
                  <a:schemeClr val="tx1"/>
                </a:solidFill>
              </a:rPr>
              <a:t>3 indicateurs</a:t>
            </a:r>
          </a:p>
        </p:txBody>
      </p:sp>
      <p:pic>
        <p:nvPicPr>
          <p:cNvPr id="11" name="Image 10" descr="Dossier_de_passage_epco_170905 (glissé(e)s) 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632" y="6701557"/>
            <a:ext cx="5943600" cy="1562100"/>
          </a:xfrm>
          <a:prstGeom prst="rect">
            <a:avLst/>
          </a:prstGeom>
        </p:spPr>
      </p:pic>
      <p:cxnSp>
        <p:nvCxnSpPr>
          <p:cNvPr id="3" name="Connecteur droit 2"/>
          <p:cNvCxnSpPr/>
          <p:nvPr/>
        </p:nvCxnSpPr>
        <p:spPr>
          <a:xfrm>
            <a:off x="6838600" y="8050753"/>
            <a:ext cx="4304714" cy="0"/>
          </a:xfrm>
          <a:prstGeom prst="line">
            <a:avLst/>
          </a:prstGeom>
          <a:noFill/>
          <a:ln w="25400" cap="flat">
            <a:solidFill>
              <a:srgbClr val="74767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232">
            <a:extLst>
              <a:ext uri="{FF2B5EF4-FFF2-40B4-BE49-F238E27FC236}">
                <a16:creationId xmlns:a16="http://schemas.microsoft.com/office/drawing/2014/main" id="{43E1FC39-897F-3FAA-22EB-B65FF324DEAC}"/>
              </a:ext>
            </a:extLst>
          </p:cNvPr>
          <p:cNvSpPr/>
          <p:nvPr/>
        </p:nvSpPr>
        <p:spPr>
          <a:xfrm>
            <a:off x="9891684" y="7306511"/>
            <a:ext cx="139287" cy="13928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8" name="Shape 232">
            <a:extLst>
              <a:ext uri="{FF2B5EF4-FFF2-40B4-BE49-F238E27FC236}">
                <a16:creationId xmlns:a16="http://schemas.microsoft.com/office/drawing/2014/main" id="{AC93004A-4D1E-CC51-74C5-A109AB12BC66}"/>
              </a:ext>
            </a:extLst>
          </p:cNvPr>
          <p:cNvSpPr/>
          <p:nvPr/>
        </p:nvSpPr>
        <p:spPr>
          <a:xfrm>
            <a:off x="9891684" y="7533951"/>
            <a:ext cx="139287" cy="13928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12" name="Shape 232">
            <a:extLst>
              <a:ext uri="{FF2B5EF4-FFF2-40B4-BE49-F238E27FC236}">
                <a16:creationId xmlns:a16="http://schemas.microsoft.com/office/drawing/2014/main" id="{7E278793-4C0B-0D6F-E4E9-13B323C75492}"/>
              </a:ext>
            </a:extLst>
          </p:cNvPr>
          <p:cNvSpPr/>
          <p:nvPr/>
        </p:nvSpPr>
        <p:spPr>
          <a:xfrm>
            <a:off x="9891683" y="7753669"/>
            <a:ext cx="139287" cy="13928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A389DB-F60F-E672-40BF-E5EEABA70D41}"/>
              </a:ext>
            </a:extLst>
          </p:cNvPr>
          <p:cNvSpPr/>
          <p:nvPr/>
        </p:nvSpPr>
        <p:spPr>
          <a:xfrm>
            <a:off x="11157714" y="7004438"/>
            <a:ext cx="1590718" cy="11603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559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 advAuto="0"/>
      <p:bldP spid="259" grpId="0" animBg="1" advAuto="0"/>
      <p:bldP spid="260" grpId="0" animBg="1" advAuto="0"/>
      <p:bldP spid="261" grpId="0" animBg="1"/>
      <p:bldP spid="7" grpId="0" animBg="1" advAuto="0"/>
      <p:bldP spid="8" grpId="0" animBg="1" advAuto="0"/>
      <p:bldP spid="12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/>
          </p:cNvSpPr>
          <p:nvPr>
            <p:ph type="body" sz="half" idx="1"/>
          </p:nvPr>
        </p:nvSpPr>
        <p:spPr>
          <a:xfrm>
            <a:off x="6756350" y="1463774"/>
            <a:ext cx="5984882" cy="8230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/>
              <a:t>Les </a:t>
            </a:r>
            <a:r>
              <a:rPr dirty="0" err="1"/>
              <a:t>indicateurs</a:t>
            </a:r>
            <a:r>
              <a:rPr dirty="0"/>
              <a:t> A, B et C</a:t>
            </a:r>
          </a:p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>
                <a:solidFill>
                  <a:srgbClr val="FF0000"/>
                </a:solidFill>
              </a:rPr>
              <a:t>ne </a:t>
            </a:r>
            <a:r>
              <a:rPr dirty="0" err="1">
                <a:solidFill>
                  <a:srgbClr val="FF0000"/>
                </a:solidFill>
              </a:rPr>
              <a:t>sont</a:t>
            </a:r>
            <a:r>
              <a:rPr dirty="0">
                <a:solidFill>
                  <a:srgbClr val="FF0000"/>
                </a:solidFill>
              </a:rPr>
              <a:t> pas </a:t>
            </a:r>
            <a:r>
              <a:rPr dirty="0" err="1">
                <a:solidFill>
                  <a:srgbClr val="FF0000"/>
                </a:solidFill>
              </a:rPr>
              <a:t>concordants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520700" y="4140200"/>
            <a:ext cx="5397500" cy="723900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32725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fontScale="70000" lnSpcReduction="20000"/>
          </a:bodyPr>
          <a:lstStyle>
            <a:lvl1pPr defTabSz="502412">
              <a:spcBef>
                <a:spcPts val="1900"/>
              </a:spcBef>
              <a:defRPr sz="4472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utilisation</a:t>
            </a:r>
            <a:r>
              <a:rPr dirty="0">
                <a:solidFill>
                  <a:schemeClr val="tx1"/>
                </a:solidFill>
              </a:rPr>
              <a:t> des </a:t>
            </a:r>
            <a:r>
              <a:rPr dirty="0" err="1">
                <a:solidFill>
                  <a:schemeClr val="tx1"/>
                </a:solidFill>
              </a:rPr>
              <a:t>indicateurs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68" name="Shape 268"/>
          <p:cNvSpPr/>
          <p:nvPr/>
        </p:nvSpPr>
        <p:spPr>
          <a:xfrm rot="5400000">
            <a:off x="8610107" y="3475483"/>
            <a:ext cx="2277368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269" name="Shape 269"/>
          <p:cNvSpPr/>
          <p:nvPr/>
        </p:nvSpPr>
        <p:spPr>
          <a:xfrm>
            <a:off x="7002509" y="7189142"/>
            <a:ext cx="5451382" cy="19764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ctr" defTabSz="448055">
              <a:spcBef>
                <a:spcPts val="0"/>
              </a:spcBef>
              <a:defRPr sz="196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>
                <a:solidFill>
                  <a:srgbClr val="FF0000"/>
                </a:solidFill>
              </a:rPr>
              <a:t>Uniquement pour les élèves qui sont </a:t>
            </a:r>
            <a:endParaRPr lang="fr-CH" dirty="0">
              <a:solidFill>
                <a:srgbClr val="FF0000"/>
              </a:solidFill>
            </a:endParaRPr>
          </a:p>
          <a:p>
            <a:pPr algn="ctr" defTabSz="448055">
              <a:spcBef>
                <a:spcPts val="0"/>
              </a:spcBef>
              <a:defRPr sz="196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>
                <a:solidFill>
                  <a:srgbClr val="FF0000"/>
                </a:solidFill>
              </a:rPr>
              <a:t>dans cette situation.</a:t>
            </a:r>
          </a:p>
          <a:p>
            <a:pPr marL="448055" indent="-448055" algn="ctr" defTabSz="448055">
              <a:spcBef>
                <a:spcPts val="0"/>
              </a:spcBef>
              <a:tabLst>
                <a:tab pos="127000" algn="l"/>
                <a:tab pos="444500" algn="l"/>
              </a:tabLst>
              <a:defRPr sz="196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L’évaluation porte sur les compétences</a:t>
            </a:r>
          </a:p>
          <a:p>
            <a:pPr marL="448055" indent="-448055" algn="ctr" defTabSz="448055">
              <a:spcBef>
                <a:spcPts val="1100"/>
              </a:spcBef>
              <a:tabLst>
                <a:tab pos="127000" algn="l"/>
                <a:tab pos="444500" algn="l"/>
              </a:tabLst>
              <a:defRPr sz="196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en L1 français et en mathématiques.</a:t>
            </a:r>
            <a:br>
              <a:rPr dirty="0"/>
            </a:br>
            <a:endParaRPr dirty="0"/>
          </a:p>
        </p:txBody>
      </p:sp>
      <p:sp>
        <p:nvSpPr>
          <p:cNvPr id="270" name="Shape 270"/>
          <p:cNvSpPr/>
          <p:nvPr/>
        </p:nvSpPr>
        <p:spPr>
          <a:xfrm>
            <a:off x="7023100" y="5601493"/>
            <a:ext cx="5451382" cy="1235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342900" indent="-342900" algn="ctr" defTabSz="457200">
              <a:spcBef>
                <a:spcPts val="0"/>
              </a:spcBef>
              <a:defRPr sz="2000" spc="0">
                <a:solidFill>
                  <a:srgbClr val="000000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>
                <a:solidFill>
                  <a:srgbClr val="FF0000"/>
                </a:solidFill>
              </a:rPr>
              <a:t>ÉVALUATION DE PRÉORIENTATION</a:t>
            </a:r>
          </a:p>
          <a:p>
            <a:pPr marL="342900" indent="-342900" algn="ctr" defTabSz="457200">
              <a:spcBef>
                <a:spcPts val="0"/>
              </a:spcBef>
              <a:defRPr sz="2000" spc="0">
                <a:solidFill>
                  <a:srgbClr val="000000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/>
              <a:t>(INDICATEUR D)</a:t>
            </a:r>
          </a:p>
        </p:txBody>
      </p:sp>
      <p:sp>
        <p:nvSpPr>
          <p:cNvPr id="10" name="Shape 218"/>
          <p:cNvSpPr/>
          <p:nvPr/>
        </p:nvSpPr>
        <p:spPr>
          <a:xfrm>
            <a:off x="0" y="1224533"/>
            <a:ext cx="6438900" cy="990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368045">
              <a:defRPr sz="6867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4800" dirty="0">
                <a:solidFill>
                  <a:schemeClr val="tx1"/>
                </a:solidFill>
              </a:rPr>
              <a:t>PASSAGE EP -CO</a:t>
            </a:r>
          </a:p>
        </p:txBody>
      </p:sp>
      <p:sp>
        <p:nvSpPr>
          <p:cNvPr id="11" name="Shape 219"/>
          <p:cNvSpPr/>
          <p:nvPr/>
        </p:nvSpPr>
        <p:spPr>
          <a:xfrm>
            <a:off x="-1" y="2179439"/>
            <a:ext cx="643890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r">
              <a:spcBef>
                <a:spcPts val="2300"/>
              </a:spcBef>
              <a:defRPr sz="70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6000" dirty="0">
                <a:solidFill>
                  <a:schemeClr val="tx1"/>
                </a:solidFill>
              </a:rPr>
              <a:t>3 indicateurs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" grpId="0" advAuto="0"/>
      <p:bldP spid="268" grpId="0" animBg="1" advAuto="0"/>
      <p:bldP spid="269" grpId="0" animBg="1" advAuto="0"/>
      <p:bldP spid="270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>
            <a:spLocks noGrp="1"/>
          </p:cNvSpPr>
          <p:nvPr>
            <p:ph type="body" sz="half" idx="1"/>
          </p:nvPr>
        </p:nvSpPr>
        <p:spPr>
          <a:xfrm>
            <a:off x="6756350" y="1384151"/>
            <a:ext cx="5984882" cy="123532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>
                <a:solidFill>
                  <a:schemeClr val="tx1">
                    <a:lumMod val="50000"/>
                  </a:schemeClr>
                </a:solidFill>
              </a:rPr>
              <a:t>après l’évaluation </a:t>
            </a:r>
            <a:r>
              <a:rPr lang="fr-CH" dirty="0">
                <a:solidFill>
                  <a:schemeClr val="tx1">
                    <a:lumMod val="50000"/>
                  </a:schemeClr>
                </a:solidFill>
              </a:rPr>
              <a:t>de préorientation </a:t>
            </a:r>
            <a:r>
              <a:rPr dirty="0">
                <a:solidFill>
                  <a:schemeClr val="tx1">
                    <a:lumMod val="50000"/>
                  </a:schemeClr>
                </a:solidFill>
              </a:rPr>
              <a:t>réalisée :</a:t>
            </a:r>
          </a:p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/>
              <a:t>4 indicateurs connus</a:t>
            </a:r>
          </a:p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>
                <a:solidFill>
                  <a:srgbClr val="FF0000"/>
                </a:solidFill>
              </a:rPr>
              <a:t>3 concordants</a:t>
            </a:r>
          </a:p>
        </p:txBody>
      </p:sp>
      <p:sp>
        <p:nvSpPr>
          <p:cNvPr id="276" name="Shape 276"/>
          <p:cNvSpPr/>
          <p:nvPr/>
        </p:nvSpPr>
        <p:spPr>
          <a:xfrm>
            <a:off x="520700" y="4140200"/>
            <a:ext cx="5397500" cy="723900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32725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fontScale="70000" lnSpcReduction="20000"/>
          </a:bodyPr>
          <a:lstStyle>
            <a:lvl1pPr defTabSz="502412">
              <a:spcBef>
                <a:spcPts val="1900"/>
              </a:spcBef>
              <a:defRPr sz="4472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utilisation</a:t>
            </a:r>
            <a:r>
              <a:rPr dirty="0">
                <a:solidFill>
                  <a:schemeClr val="tx1"/>
                </a:solidFill>
              </a:rPr>
              <a:t> des </a:t>
            </a:r>
            <a:r>
              <a:rPr dirty="0" err="1">
                <a:solidFill>
                  <a:schemeClr val="tx1"/>
                </a:solidFill>
              </a:rPr>
              <a:t>indicateurs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77" name="Shape 277"/>
          <p:cNvSpPr/>
          <p:nvPr/>
        </p:nvSpPr>
        <p:spPr>
          <a:xfrm rot="5400000">
            <a:off x="8610107" y="3475483"/>
            <a:ext cx="2277368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278" name="Shape 278"/>
          <p:cNvSpPr/>
          <p:nvPr/>
        </p:nvSpPr>
        <p:spPr>
          <a:xfrm>
            <a:off x="7023100" y="5601493"/>
            <a:ext cx="5451382" cy="646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marL="342900" indent="-342900" algn="ctr" defTabSz="457200">
              <a:spcBef>
                <a:spcPts val="0"/>
              </a:spcBef>
              <a:defRPr sz="2000" spc="0">
                <a:solidFill>
                  <a:srgbClr val="000000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lvl1pPr>
          </a:lstStyle>
          <a:p>
            <a:r>
              <a:rPr dirty="0">
                <a:solidFill>
                  <a:srgbClr val="FF0000"/>
                </a:solidFill>
              </a:rPr>
              <a:t>PRÉORIENTATION INDIRECTE</a:t>
            </a:r>
          </a:p>
        </p:txBody>
      </p:sp>
      <p:sp>
        <p:nvSpPr>
          <p:cNvPr id="9" name="Shape 218"/>
          <p:cNvSpPr/>
          <p:nvPr/>
        </p:nvSpPr>
        <p:spPr>
          <a:xfrm>
            <a:off x="0" y="1224533"/>
            <a:ext cx="6438900" cy="990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368045">
              <a:defRPr sz="6867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4800" dirty="0">
                <a:solidFill>
                  <a:schemeClr val="tx1"/>
                </a:solidFill>
              </a:rPr>
              <a:t>PASSAGE EP -CO</a:t>
            </a:r>
          </a:p>
        </p:txBody>
      </p:sp>
      <p:sp>
        <p:nvSpPr>
          <p:cNvPr id="10" name="Shape 219"/>
          <p:cNvSpPr/>
          <p:nvPr/>
        </p:nvSpPr>
        <p:spPr>
          <a:xfrm>
            <a:off x="-1" y="2179439"/>
            <a:ext cx="643890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r">
              <a:spcBef>
                <a:spcPts val="2300"/>
              </a:spcBef>
              <a:defRPr sz="70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lang="fr-CH" sz="6000" dirty="0">
                <a:solidFill>
                  <a:schemeClr val="tx1"/>
                </a:solidFill>
              </a:rPr>
              <a:t>4</a:t>
            </a:r>
            <a:r>
              <a:rPr sz="6000" dirty="0">
                <a:solidFill>
                  <a:schemeClr val="tx1"/>
                </a:solidFill>
              </a:rPr>
              <a:t> indicateurs</a:t>
            </a:r>
          </a:p>
        </p:txBody>
      </p:sp>
      <p:pic>
        <p:nvPicPr>
          <p:cNvPr id="11" name="Image 10" descr="Dossier_de_passage_epco_170905 (glissé(e)s) 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632" y="6763012"/>
            <a:ext cx="5943600" cy="15621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658568B-0111-A02E-9004-79E9EB20B0C4}"/>
              </a:ext>
            </a:extLst>
          </p:cNvPr>
          <p:cNvSpPr/>
          <p:nvPr/>
        </p:nvSpPr>
        <p:spPr>
          <a:xfrm>
            <a:off x="11157714" y="7078869"/>
            <a:ext cx="1590718" cy="11603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 advAuto="0"/>
      <p:bldP spid="277" grpId="0" animBg="1" advAuto="0"/>
      <p:bldP spid="27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>
            <a:spLocks noGrp="1"/>
          </p:cNvSpPr>
          <p:nvPr>
            <p:ph type="body" sz="half" idx="1"/>
          </p:nvPr>
        </p:nvSpPr>
        <p:spPr>
          <a:xfrm>
            <a:off x="6756350" y="1077851"/>
            <a:ext cx="5984882" cy="16956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/>
              <a:t>après </a:t>
            </a:r>
            <a:r>
              <a:rPr dirty="0" err="1"/>
              <a:t>l’évaluation</a:t>
            </a:r>
            <a:r>
              <a:rPr dirty="0"/>
              <a:t> </a:t>
            </a:r>
            <a:r>
              <a:rPr lang="fr-CH" dirty="0"/>
              <a:t>de </a:t>
            </a:r>
            <a:r>
              <a:rPr lang="fr-CH" dirty="0" err="1"/>
              <a:t>préorientation</a:t>
            </a:r>
            <a:r>
              <a:rPr dirty="0"/>
              <a:t> réalisée :</a:t>
            </a:r>
          </a:p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/>
              <a:t>4 indicateurs connus</a:t>
            </a:r>
          </a:p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>
                <a:solidFill>
                  <a:srgbClr val="FF0000"/>
                </a:solidFill>
              </a:rPr>
              <a:t>pas de concordance</a:t>
            </a:r>
          </a:p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dirty="0"/>
              <a:t>(ex. : 2 x G et 2 x PG)</a:t>
            </a:r>
          </a:p>
        </p:txBody>
      </p:sp>
      <p:sp>
        <p:nvSpPr>
          <p:cNvPr id="284" name="Shape 284"/>
          <p:cNvSpPr/>
          <p:nvPr/>
        </p:nvSpPr>
        <p:spPr>
          <a:xfrm>
            <a:off x="520700" y="4140200"/>
            <a:ext cx="5397500" cy="723900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32725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fontScale="70000" lnSpcReduction="20000"/>
          </a:bodyPr>
          <a:lstStyle>
            <a:lvl1pPr defTabSz="502412">
              <a:spcBef>
                <a:spcPts val="1900"/>
              </a:spcBef>
              <a:defRPr sz="4472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utilisation</a:t>
            </a:r>
            <a:r>
              <a:rPr dirty="0">
                <a:solidFill>
                  <a:schemeClr val="tx1"/>
                </a:solidFill>
              </a:rPr>
              <a:t> des </a:t>
            </a:r>
            <a:r>
              <a:rPr dirty="0" err="1">
                <a:solidFill>
                  <a:schemeClr val="tx1"/>
                </a:solidFill>
              </a:rPr>
              <a:t>indicateurs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85" name="Shape 285"/>
          <p:cNvSpPr/>
          <p:nvPr/>
        </p:nvSpPr>
        <p:spPr>
          <a:xfrm rot="5400000">
            <a:off x="8396240" y="3613863"/>
            <a:ext cx="27051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286" name="Shape 286"/>
          <p:cNvSpPr/>
          <p:nvPr/>
        </p:nvSpPr>
        <p:spPr>
          <a:xfrm>
            <a:off x="7023100" y="5834726"/>
            <a:ext cx="5451382" cy="498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marL="342900" indent="-342900" algn="ctr" defTabSz="457200">
              <a:spcBef>
                <a:spcPts val="0"/>
              </a:spcBef>
              <a:defRPr sz="2000" spc="0">
                <a:solidFill>
                  <a:srgbClr val="000000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lvl1pPr>
          </a:lstStyle>
          <a:p>
            <a:r>
              <a:rPr dirty="0">
                <a:solidFill>
                  <a:srgbClr val="FF0000"/>
                </a:solidFill>
              </a:rPr>
              <a:t>« CAS OUVERT »</a:t>
            </a:r>
          </a:p>
        </p:txBody>
      </p:sp>
      <p:sp>
        <p:nvSpPr>
          <p:cNvPr id="287" name="Shape 287"/>
          <p:cNvSpPr/>
          <p:nvPr/>
        </p:nvSpPr>
        <p:spPr>
          <a:xfrm>
            <a:off x="6735759" y="6566613"/>
            <a:ext cx="5984882" cy="25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spcBef>
                <a:spcPts val="0"/>
              </a:spcBef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Pour les cas ouverts, le-la directeur-trice de CO décide de la préorientation après avoir entendu les parents et l’/les enseignant-e-s.</a:t>
            </a:r>
            <a:br>
              <a:rPr dirty="0"/>
            </a:br>
            <a:endParaRPr dirty="0"/>
          </a:p>
          <a:p>
            <a:pPr algn="ctr" defTabSz="457200">
              <a:spcBef>
                <a:spcPts val="0"/>
              </a:spcBef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Un recours est possible auprès de la DICS</a:t>
            </a:r>
          </a:p>
          <a:p>
            <a:pPr algn="ctr" defTabSz="457200">
              <a:spcBef>
                <a:spcPts val="0"/>
              </a:spcBef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dans les 10 jours.</a:t>
            </a:r>
          </a:p>
        </p:txBody>
      </p:sp>
      <p:sp>
        <p:nvSpPr>
          <p:cNvPr id="10" name="Shape 218"/>
          <p:cNvSpPr/>
          <p:nvPr/>
        </p:nvSpPr>
        <p:spPr>
          <a:xfrm>
            <a:off x="0" y="1224533"/>
            <a:ext cx="6438900" cy="990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368045">
              <a:defRPr sz="6867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4800" dirty="0">
                <a:solidFill>
                  <a:schemeClr val="tx1"/>
                </a:solidFill>
              </a:rPr>
              <a:t>PASSAGE EP -CO</a:t>
            </a:r>
          </a:p>
        </p:txBody>
      </p:sp>
      <p:sp>
        <p:nvSpPr>
          <p:cNvPr id="11" name="Shape 219"/>
          <p:cNvSpPr/>
          <p:nvPr/>
        </p:nvSpPr>
        <p:spPr>
          <a:xfrm>
            <a:off x="-1" y="2179439"/>
            <a:ext cx="643890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r">
              <a:spcBef>
                <a:spcPts val="2300"/>
              </a:spcBef>
              <a:defRPr sz="70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lang="fr-CH" sz="6000" dirty="0">
                <a:solidFill>
                  <a:schemeClr val="tx1"/>
                </a:solidFill>
              </a:rPr>
              <a:t>4</a:t>
            </a:r>
            <a:r>
              <a:rPr sz="6000" dirty="0">
                <a:solidFill>
                  <a:schemeClr val="tx1"/>
                </a:solidFill>
              </a:rPr>
              <a:t> indicateurs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" grpId="0"/>
      <p:bldP spid="285" grpId="0" animBg="1" advAuto="0"/>
      <p:bldP spid="286" grpId="0" animBg="1" advAuto="0"/>
      <p:bldP spid="28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>
            <a:spLocks noGrp="1"/>
          </p:cNvSpPr>
          <p:nvPr>
            <p:ph type="body" sz="half" idx="1"/>
          </p:nvPr>
        </p:nvSpPr>
        <p:spPr>
          <a:xfrm>
            <a:off x="6756350" y="1077851"/>
            <a:ext cx="5984882" cy="16956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lang="fr-CH" dirty="0"/>
              <a:t>Prise en compte des indicateurs:</a:t>
            </a:r>
          </a:p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lang="fr-CH" dirty="0">
                <a:solidFill>
                  <a:srgbClr val="FF0000"/>
                </a:solidFill>
              </a:rPr>
              <a:t>A</a:t>
            </a:r>
          </a:p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lang="fr-CH" strike="sngStrike" dirty="0"/>
              <a:t>B</a:t>
            </a:r>
            <a:r>
              <a:rPr lang="fr-CH" dirty="0"/>
              <a:t> (objectifs adaptés)</a:t>
            </a:r>
            <a:endParaRPr lang="fr-CH" strike="sngStrike" dirty="0"/>
          </a:p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lang="fr-CH" dirty="0">
                <a:solidFill>
                  <a:srgbClr val="FF0000"/>
                </a:solidFill>
              </a:rPr>
              <a:t>C</a:t>
            </a:r>
          </a:p>
          <a:p>
            <a:pPr marL="342900" indent="-342900" algn="ctr" defTabSz="457200">
              <a:spcBef>
                <a:spcPts val="0"/>
              </a:spcBef>
              <a:buSzTx/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lang="fr-CH" dirty="0">
                <a:solidFill>
                  <a:srgbClr val="FF0000"/>
                </a:solidFill>
              </a:rPr>
              <a:t>Entretien de réseau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520700" y="4140200"/>
            <a:ext cx="5397500" cy="723900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32725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 fontScale="70000" lnSpcReduction="20000"/>
          </a:bodyPr>
          <a:lstStyle>
            <a:lvl1pPr defTabSz="502412">
              <a:spcBef>
                <a:spcPts val="1900"/>
              </a:spcBef>
              <a:defRPr sz="4472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utilisation</a:t>
            </a:r>
            <a:r>
              <a:rPr dirty="0">
                <a:solidFill>
                  <a:schemeClr val="tx1"/>
                </a:solidFill>
              </a:rPr>
              <a:t> des </a:t>
            </a:r>
            <a:r>
              <a:rPr dirty="0" err="1">
                <a:solidFill>
                  <a:schemeClr val="tx1"/>
                </a:solidFill>
              </a:rPr>
              <a:t>indicateurs</a:t>
            </a:r>
            <a:endParaRPr lang="fr-CH" dirty="0">
              <a:solidFill>
                <a:schemeClr val="tx1"/>
              </a:solidFill>
            </a:endParaRPr>
          </a:p>
          <a:p>
            <a:endParaRPr dirty="0">
              <a:solidFill>
                <a:schemeClr val="tx1"/>
              </a:solidFill>
            </a:endParaRPr>
          </a:p>
        </p:txBody>
      </p:sp>
      <p:sp>
        <p:nvSpPr>
          <p:cNvPr id="285" name="Shape 285"/>
          <p:cNvSpPr/>
          <p:nvPr/>
        </p:nvSpPr>
        <p:spPr>
          <a:xfrm rot="5400000">
            <a:off x="8396240" y="3613863"/>
            <a:ext cx="27051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>
              <a:hueOff val="-522454"/>
              <a:satOff val="1153"/>
              <a:lumOff val="1344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286" name="Shape 286"/>
          <p:cNvSpPr/>
          <p:nvPr/>
        </p:nvSpPr>
        <p:spPr>
          <a:xfrm>
            <a:off x="7023100" y="5834725"/>
            <a:ext cx="5451382" cy="1145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342900" indent="-342900" algn="ctr" defTabSz="457200">
              <a:spcBef>
                <a:spcPts val="0"/>
              </a:spcBef>
              <a:defRPr sz="2000" spc="0">
                <a:solidFill>
                  <a:srgbClr val="000000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lvl1pPr>
          </a:lstStyle>
          <a:p>
            <a:r>
              <a:rPr lang="fr-CH" dirty="0">
                <a:solidFill>
                  <a:srgbClr val="FF0000"/>
                </a:solidFill>
              </a:rPr>
              <a:t>Préavis à la direction du CO</a:t>
            </a:r>
          </a:p>
          <a:p>
            <a:endParaRPr lang="fr-CH" dirty="0">
              <a:solidFill>
                <a:srgbClr val="FF0000"/>
              </a:solidFill>
            </a:endParaRPr>
          </a:p>
          <a:p>
            <a:r>
              <a:rPr dirty="0">
                <a:solidFill>
                  <a:srgbClr val="FF0000"/>
                </a:solidFill>
              </a:rPr>
              <a:t>« CAS OUVERT »</a:t>
            </a:r>
          </a:p>
        </p:txBody>
      </p:sp>
      <p:sp>
        <p:nvSpPr>
          <p:cNvPr id="10" name="Shape 218"/>
          <p:cNvSpPr/>
          <p:nvPr/>
        </p:nvSpPr>
        <p:spPr>
          <a:xfrm>
            <a:off x="0" y="1224533"/>
            <a:ext cx="6438900" cy="990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368045">
              <a:defRPr sz="6867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 algn="ctr"/>
            <a:r>
              <a:rPr sz="4800" dirty="0">
                <a:solidFill>
                  <a:schemeClr val="tx1"/>
                </a:solidFill>
              </a:rPr>
              <a:t>PASSAGE EP -CO</a:t>
            </a:r>
          </a:p>
        </p:txBody>
      </p:sp>
      <p:sp>
        <p:nvSpPr>
          <p:cNvPr id="2" name="Shape 283">
            <a:extLst>
              <a:ext uri="{FF2B5EF4-FFF2-40B4-BE49-F238E27FC236}">
                <a16:creationId xmlns:a16="http://schemas.microsoft.com/office/drawing/2014/main" id="{8D17D55C-2E3C-B26F-A6EE-1476CBF6A8DE}"/>
              </a:ext>
            </a:extLst>
          </p:cNvPr>
          <p:cNvSpPr txBox="1">
            <a:spLocks/>
          </p:cNvSpPr>
          <p:nvPr/>
        </p:nvSpPr>
        <p:spPr>
          <a:xfrm>
            <a:off x="263568" y="2215136"/>
            <a:ext cx="6492782" cy="1695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06400" indent="-406400" algn="l" defTabSz="975390" rtl="0" eaLnBrk="1" latinLnBrk="0" hangingPunct="1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406400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indent="-406400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25600" indent="-406400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2000" indent="-406400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defTabSz="457200">
              <a:spcBef>
                <a:spcPts val="0"/>
              </a:spcBef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lang="fr-CH" sz="2000" spc="0" dirty="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rPr>
              <a:t>Elève au bénéfice d’une mesure d’aide ordinaire (MAO) ou d’une mesure d’aide renforcée (MAR)</a:t>
            </a:r>
          </a:p>
          <a:p>
            <a:pPr marL="342900" indent="-342900" algn="ctr" defTabSz="457200">
              <a:spcBef>
                <a:spcPts val="0"/>
              </a:spcBef>
              <a:buFontTx/>
              <a:buNone/>
              <a:defRPr sz="200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defRPr>
            </a:pPr>
            <a:r>
              <a:rPr lang="fr-CH" sz="2000" spc="0" dirty="0">
                <a:solidFill>
                  <a:srgbClr val="747676"/>
                </a:solidFill>
                <a:latin typeface="Iowan Old Style Bold"/>
                <a:ea typeface="Iowan Old Style Bold"/>
                <a:cs typeface="Iowan Old Style Bold"/>
                <a:sym typeface="Iowan Old Style Bold"/>
              </a:rPr>
              <a:t>Objectifs adaptés</a:t>
            </a:r>
          </a:p>
        </p:txBody>
      </p:sp>
    </p:spTree>
    <p:extLst>
      <p:ext uri="{BB962C8B-B14F-4D97-AF65-F5344CB8AC3E}">
        <p14:creationId xmlns:p14="http://schemas.microsoft.com/office/powerpoint/2010/main" val="320987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" grpId="0"/>
      <p:bldP spid="285" grpId="0" animBg="1" advAuto="0"/>
      <p:bldP spid="286" grpId="0" animBg="1" advAuto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/>
          </p:cNvSpPr>
          <p:nvPr>
            <p:ph type="body" sz="half" idx="1"/>
          </p:nvPr>
        </p:nvSpPr>
        <p:spPr>
          <a:xfrm>
            <a:off x="5972082" y="383174"/>
            <a:ext cx="6345628" cy="88261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r>
              <a:rPr lang="fr-CH" b="1" u="sng" dirty="0"/>
              <a:t>Fin janvier</a:t>
            </a: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lang="fr-CH" b="1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r>
              <a:rPr lang="fr-CH" dirty="0"/>
              <a:t>Les </a:t>
            </a:r>
            <a:r>
              <a:rPr dirty="0"/>
              <a:t>indicateurs A et B sont définis par </a:t>
            </a:r>
            <a:r>
              <a:rPr b="1" dirty="0"/>
              <a:t>le(s)</a:t>
            </a:r>
            <a:r>
              <a:rPr lang="fr-CH" b="1" dirty="0"/>
              <a:t> enseignant</a:t>
            </a:r>
            <a:r>
              <a:rPr b="1" dirty="0"/>
              <a:t>(s).</a:t>
            </a:r>
            <a:endParaRPr lang="fr-CH" b="1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b="1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r>
              <a:rPr dirty="0"/>
              <a:t>Le formulaire d’autoévaluation est rempli par </a:t>
            </a:r>
            <a:r>
              <a:rPr b="1" dirty="0"/>
              <a:t>l’élève</a:t>
            </a:r>
            <a:r>
              <a:rPr dirty="0"/>
              <a:t>.</a:t>
            </a:r>
            <a:endParaRPr lang="fr-CH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lang="fr-CH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lang="fr-CH" b="1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r>
              <a:rPr lang="fr-CH" b="1" u="sng" dirty="0"/>
              <a:t>Début février</a:t>
            </a: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lang="fr-CH" b="1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r>
              <a:rPr lang="fr-CH" dirty="0"/>
              <a:t>Lors d’un </a:t>
            </a:r>
            <a:r>
              <a:rPr lang="fr-CH" b="1" dirty="0"/>
              <a:t>entretien enseignant-parents-élève:</a:t>
            </a:r>
            <a:endParaRPr lang="fr-CH" b="1" dirty="0">
              <a:cs typeface="Calibri"/>
            </a:endParaRPr>
          </a:p>
          <a:p>
            <a:pPr defTabSz="457200">
              <a:spcBef>
                <a:spcPts val="0"/>
              </a:spcBef>
              <a:buSzTx/>
              <a:buFontTx/>
              <a:buChar char="-"/>
              <a:defRPr sz="2000"/>
            </a:pPr>
            <a:r>
              <a:rPr lang="fr-CH" dirty="0">
                <a:solidFill>
                  <a:srgbClr val="FF0000"/>
                </a:solidFill>
              </a:rPr>
              <a:t>l’élève présente son autoévaluation</a:t>
            </a:r>
          </a:p>
          <a:p>
            <a:pPr defTabSz="457200">
              <a:spcBef>
                <a:spcPts val="0"/>
              </a:spcBef>
              <a:buSzTx/>
              <a:buFontTx/>
              <a:buChar char="-"/>
              <a:defRPr sz="2000"/>
            </a:pPr>
            <a:r>
              <a:rPr lang="fr-CH" dirty="0">
                <a:solidFill>
                  <a:srgbClr val="FF0000"/>
                </a:solidFill>
              </a:rPr>
              <a:t>l’enseignant communique les indicateurs A et B</a:t>
            </a:r>
            <a:r>
              <a:rPr lang="fr-CH" dirty="0"/>
              <a:t> et répond aux éventuelles questions</a:t>
            </a:r>
          </a:p>
          <a:p>
            <a:pPr defTabSz="457200">
              <a:spcBef>
                <a:spcPts val="0"/>
              </a:spcBef>
              <a:buSzTx/>
              <a:buFontTx/>
              <a:buChar char="-"/>
              <a:defRPr sz="2000"/>
            </a:pPr>
            <a:r>
              <a:rPr lang="fr-CH" dirty="0"/>
              <a:t>l’enseignant transmets le document qui permettra aux parents de donner leur préavis (indicateur C)</a:t>
            </a:r>
          </a:p>
          <a:p>
            <a:pPr marL="0" indent="0" defTabSz="457200">
              <a:spcBef>
                <a:spcPts val="0"/>
              </a:spcBef>
              <a:buSzTx/>
              <a:buNone/>
              <a:defRPr sz="2000"/>
            </a:pPr>
            <a:endParaRPr lang="fr-CH" dirty="0"/>
          </a:p>
          <a:p>
            <a:pPr marL="0" indent="0" defTabSz="457200">
              <a:spcBef>
                <a:spcPts val="0"/>
              </a:spcBef>
              <a:buSzTx/>
              <a:buNone/>
              <a:defRPr sz="2000"/>
            </a:pPr>
            <a:endParaRPr lang="fr-CH" dirty="0"/>
          </a:p>
          <a:p>
            <a:pPr marL="0" indent="0" defTabSz="457200">
              <a:spcBef>
                <a:spcPts val="0"/>
              </a:spcBef>
              <a:buSzTx/>
              <a:buNone/>
              <a:defRPr sz="2000"/>
            </a:pPr>
            <a:r>
              <a:rPr lang="fr-CH" b="1" u="sng" dirty="0"/>
              <a:t>Mi-février</a:t>
            </a:r>
          </a:p>
          <a:p>
            <a:pPr marL="0" indent="0" defTabSz="457200">
              <a:spcBef>
                <a:spcPts val="0"/>
              </a:spcBef>
              <a:buSzTx/>
              <a:buNone/>
              <a:defRPr sz="2000"/>
            </a:pPr>
            <a:endParaRPr lang="fr-CH" b="1" dirty="0"/>
          </a:p>
          <a:p>
            <a:pPr marL="0" indent="0" defTabSz="457200">
              <a:spcBef>
                <a:spcPts val="0"/>
              </a:spcBef>
              <a:buSzTx/>
              <a:buNone/>
              <a:defRPr sz="2000"/>
            </a:pPr>
            <a:r>
              <a:rPr lang="fr-CH" dirty="0">
                <a:solidFill>
                  <a:srgbClr val="FF0000"/>
                </a:solidFill>
              </a:rPr>
              <a:t>Le document contenant l’indicateur C complété par les parents est récolté par l’enseignant.</a:t>
            </a: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lang="fr-CH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lang="fr-CH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r>
              <a:rPr lang="fr-CH" i="1" dirty="0"/>
              <a:t>				Eventuellement: «Mi-mars: </a:t>
            </a:r>
            <a:r>
              <a:rPr lang="fr-CH" i="1" dirty="0">
                <a:solidFill>
                  <a:srgbClr val="FF0000"/>
                </a:solidFill>
              </a:rPr>
              <a:t>évaluation de 				pré-orientation pour l’indicateur D</a:t>
            </a:r>
            <a:r>
              <a:rPr lang="fr-CH" i="1" dirty="0"/>
              <a:t>»</a:t>
            </a: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lang="fr-CH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lang="fr-CH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r>
              <a:rPr lang="fr-CH" b="1" u="sng" dirty="0"/>
              <a:t>Fin mars</a:t>
            </a: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lang="fr-CH" b="1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r>
              <a:rPr lang="fr-CH" dirty="0">
                <a:solidFill>
                  <a:srgbClr val="FF0000"/>
                </a:solidFill>
              </a:rPr>
              <a:t>Signatures</a:t>
            </a:r>
            <a:r>
              <a:rPr lang="fr-CH" dirty="0"/>
              <a:t> par l’enseignant et les parents du dossier de passage</a:t>
            </a: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lang="fr-CH" dirty="0"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000"/>
            </a:pPr>
            <a:endParaRPr dirty="0"/>
          </a:p>
        </p:txBody>
      </p:sp>
      <p:sp>
        <p:nvSpPr>
          <p:cNvPr id="210" name="Shape 210"/>
          <p:cNvSpPr/>
          <p:nvPr/>
        </p:nvSpPr>
        <p:spPr>
          <a:xfrm>
            <a:off x="520700" y="1224533"/>
            <a:ext cx="5451382" cy="990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defTabSz="368045">
              <a:defRPr sz="6867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sz="7000" dirty="0">
                <a:solidFill>
                  <a:schemeClr val="tx1"/>
                </a:solidFill>
              </a:rPr>
              <a:t>PASSAGE</a:t>
            </a:r>
            <a:endParaRPr lang="fr-CH" sz="7000" dirty="0">
              <a:solidFill>
                <a:schemeClr val="tx1"/>
              </a:solidFill>
            </a:endParaRPr>
          </a:p>
          <a:p>
            <a:r>
              <a:rPr sz="4300" dirty="0">
                <a:solidFill>
                  <a:schemeClr val="tx1"/>
                </a:solidFill>
              </a:rPr>
              <a:t>EP </a:t>
            </a:r>
            <a:r>
              <a:rPr lang="fr-CH" sz="4300" dirty="0">
                <a:solidFill>
                  <a:schemeClr val="tx1"/>
                </a:solidFill>
              </a:rPr>
              <a:t>–</a:t>
            </a:r>
            <a:r>
              <a:rPr sz="4300" dirty="0">
                <a:solidFill>
                  <a:schemeClr val="tx1"/>
                </a:solidFill>
              </a:rPr>
              <a:t>CO</a:t>
            </a:r>
            <a:endParaRPr lang="fr-CH" sz="4300" dirty="0">
              <a:solidFill>
                <a:schemeClr val="tx1"/>
              </a:solidFill>
            </a:endParaRPr>
          </a:p>
          <a:p>
            <a:endParaRPr lang="fr-CH" sz="4300" dirty="0">
              <a:solidFill>
                <a:schemeClr val="tx1"/>
              </a:solidFill>
            </a:endParaRPr>
          </a:p>
          <a:p>
            <a:endParaRPr lang="fr-CH" sz="4300" dirty="0">
              <a:solidFill>
                <a:schemeClr val="tx1"/>
              </a:solidFill>
            </a:endParaRPr>
          </a:p>
          <a:p>
            <a:r>
              <a:rPr lang="fr-CH" sz="4300" dirty="0">
                <a:solidFill>
                  <a:schemeClr val="tx1"/>
                </a:solidFill>
              </a:rPr>
              <a:t>Echéancier</a:t>
            </a:r>
            <a:endParaRPr sz="43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 advAuto="0"/>
      <p:bldP spid="210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/>
          <p:nvPr/>
        </p:nvSpPr>
        <p:spPr>
          <a:xfrm>
            <a:off x="255091" y="2291333"/>
            <a:ext cx="5663110" cy="2803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spcBef>
                <a:spcPts val="2300"/>
              </a:spcBef>
              <a:defRPr sz="70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CE QUI CHANGE :</a:t>
            </a:r>
          </a:p>
        </p:txBody>
      </p:sp>
      <p:sp>
        <p:nvSpPr>
          <p:cNvPr id="293" name="Shape 293"/>
          <p:cNvSpPr/>
          <p:nvPr/>
        </p:nvSpPr>
        <p:spPr>
          <a:xfrm>
            <a:off x="6732711" y="2382528"/>
            <a:ext cx="6033592" cy="4988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93370" indent="-293370" defTabSz="457200">
              <a:spcBef>
                <a:spcPts val="900"/>
              </a:spcBef>
              <a:buSzPct val="75000"/>
              <a:buFont typeface="Zapf Dingbats"/>
              <a:buChar char="➤"/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 err="1"/>
              <a:t>Accès</a:t>
            </a:r>
            <a:r>
              <a:rPr dirty="0"/>
              <a:t> possible au </a:t>
            </a:r>
            <a:r>
              <a:rPr dirty="0" err="1"/>
              <a:t>collège</a:t>
            </a:r>
            <a:r>
              <a:rPr dirty="0"/>
              <a:t> pour </a:t>
            </a:r>
            <a:r>
              <a:rPr dirty="0" err="1"/>
              <a:t>élèves</a:t>
            </a:r>
            <a:r>
              <a:rPr dirty="0"/>
              <a:t> G (sous </a:t>
            </a:r>
            <a:r>
              <a:rPr dirty="0" err="1"/>
              <a:t>certaines</a:t>
            </a:r>
            <a:r>
              <a:rPr dirty="0"/>
              <a:t> conditions)</a:t>
            </a:r>
            <a:endParaRPr lang="fr-CH" dirty="0"/>
          </a:p>
          <a:p>
            <a:pPr defTabSz="457200">
              <a:spcBef>
                <a:spcPts val="900"/>
              </a:spcBef>
              <a:buSzPct val="75000"/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endParaRPr dirty="0"/>
          </a:p>
          <a:p>
            <a:pPr marL="293370" indent="-293370" defTabSz="457200">
              <a:spcBef>
                <a:spcPts val="900"/>
              </a:spcBef>
              <a:buSzPct val="75000"/>
              <a:buFont typeface="Zapf Dingbats"/>
              <a:buChar char="➤"/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b="1" dirty="0"/>
              <a:t>3 </a:t>
            </a:r>
            <a:r>
              <a:rPr b="1" dirty="0" err="1"/>
              <a:t>indicateurs</a:t>
            </a:r>
            <a:r>
              <a:rPr b="1" dirty="0"/>
              <a:t> </a:t>
            </a:r>
            <a:r>
              <a:rPr b="1" dirty="0" err="1"/>
              <a:t>connus</a:t>
            </a:r>
            <a:r>
              <a:rPr b="1" dirty="0"/>
              <a:t> et </a:t>
            </a:r>
            <a:r>
              <a:rPr b="1" dirty="0" err="1"/>
              <a:t>concordants</a:t>
            </a:r>
            <a:r>
              <a:rPr b="1" dirty="0"/>
              <a:t> = </a:t>
            </a:r>
            <a:r>
              <a:rPr b="1" dirty="0" err="1"/>
              <a:t>préorientation</a:t>
            </a:r>
            <a:r>
              <a:rPr b="1" dirty="0"/>
              <a:t> </a:t>
            </a:r>
            <a:r>
              <a:rPr b="1" dirty="0" err="1"/>
              <a:t>directe</a:t>
            </a:r>
            <a:r>
              <a:rPr b="1" dirty="0"/>
              <a:t> (sans </a:t>
            </a:r>
            <a:r>
              <a:rPr b="1" dirty="0" err="1"/>
              <a:t>évaluation</a:t>
            </a:r>
            <a:r>
              <a:rPr b="1" dirty="0"/>
              <a:t> de </a:t>
            </a:r>
            <a:r>
              <a:rPr b="1" dirty="0" err="1"/>
              <a:t>préorientation</a:t>
            </a:r>
            <a:r>
              <a:rPr b="1" dirty="0"/>
              <a:t>)</a:t>
            </a:r>
          </a:p>
          <a:p>
            <a:pPr marL="293370" indent="-293370" defTabSz="457200">
              <a:spcBef>
                <a:spcPts val="900"/>
              </a:spcBef>
              <a:buSzPct val="75000"/>
              <a:buFont typeface="Zapf Dingbats"/>
              <a:buChar char="➤"/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4 </a:t>
            </a:r>
            <a:r>
              <a:rPr dirty="0" err="1"/>
              <a:t>indicateurs</a:t>
            </a:r>
            <a:r>
              <a:rPr dirty="0"/>
              <a:t> </a:t>
            </a:r>
            <a:r>
              <a:rPr dirty="0" err="1"/>
              <a:t>connus</a:t>
            </a:r>
            <a:r>
              <a:rPr dirty="0"/>
              <a:t> et 3 </a:t>
            </a:r>
            <a:r>
              <a:rPr dirty="0" err="1"/>
              <a:t>concordants</a:t>
            </a:r>
            <a:r>
              <a:rPr dirty="0"/>
              <a:t> = </a:t>
            </a:r>
            <a:r>
              <a:rPr dirty="0" err="1"/>
              <a:t>préorientation</a:t>
            </a:r>
            <a:r>
              <a:rPr dirty="0"/>
              <a:t> </a:t>
            </a:r>
            <a:r>
              <a:rPr lang="fr-CH" dirty="0"/>
              <a:t>in</a:t>
            </a:r>
            <a:r>
              <a:rPr dirty="0" err="1"/>
              <a:t>directe</a:t>
            </a:r>
            <a:r>
              <a:rPr dirty="0"/>
              <a:t> (avec </a:t>
            </a:r>
            <a:r>
              <a:rPr dirty="0" err="1"/>
              <a:t>évaluation</a:t>
            </a:r>
            <a:r>
              <a:rPr dirty="0"/>
              <a:t> de </a:t>
            </a:r>
            <a:r>
              <a:rPr dirty="0" err="1"/>
              <a:t>préorientation</a:t>
            </a:r>
            <a:r>
              <a:rPr dirty="0"/>
              <a:t>)</a:t>
            </a:r>
          </a:p>
          <a:p>
            <a:pPr marL="293370" indent="-293370" defTabSz="457200">
              <a:spcBef>
                <a:spcPts val="900"/>
              </a:spcBef>
              <a:buSzPct val="75000"/>
              <a:buFont typeface="Zapf Dingbats"/>
              <a:buChar char="➤"/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4 </a:t>
            </a:r>
            <a:r>
              <a:rPr dirty="0" err="1"/>
              <a:t>indicateurs</a:t>
            </a:r>
            <a:r>
              <a:rPr dirty="0"/>
              <a:t> </a:t>
            </a:r>
            <a:r>
              <a:rPr dirty="0" err="1"/>
              <a:t>connus</a:t>
            </a:r>
            <a:r>
              <a:rPr dirty="0"/>
              <a:t> </a:t>
            </a:r>
            <a:r>
              <a:rPr dirty="0" err="1"/>
              <a:t>mais</a:t>
            </a:r>
            <a:r>
              <a:rPr dirty="0"/>
              <a:t> pas de concordance = </a:t>
            </a:r>
            <a:r>
              <a:rPr dirty="0" err="1"/>
              <a:t>décision</a:t>
            </a:r>
            <a:r>
              <a:rPr dirty="0"/>
              <a:t> du </a:t>
            </a:r>
            <a:r>
              <a:rPr dirty="0" err="1"/>
              <a:t>directeur</a:t>
            </a:r>
            <a:r>
              <a:rPr dirty="0"/>
              <a:t> de CO après </a:t>
            </a:r>
            <a:r>
              <a:rPr dirty="0" err="1"/>
              <a:t>entretien</a:t>
            </a:r>
            <a:r>
              <a:rPr dirty="0"/>
              <a:t> avec les parents et l’/les </a:t>
            </a:r>
            <a:r>
              <a:rPr dirty="0" err="1"/>
              <a:t>enseignant</a:t>
            </a:r>
            <a:r>
              <a:rPr dirty="0"/>
              <a:t>-e-s.</a:t>
            </a:r>
          </a:p>
          <a:p>
            <a:pPr marL="293370" indent="-293370" defTabSz="457200">
              <a:spcBef>
                <a:spcPts val="900"/>
              </a:spcBef>
              <a:buSzPct val="75000"/>
              <a:buFont typeface="Zapf Dingbats"/>
              <a:buChar char="➤"/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 err="1"/>
              <a:t>Aucune</a:t>
            </a:r>
            <a:r>
              <a:rPr dirty="0"/>
              <a:t> </a:t>
            </a:r>
            <a:r>
              <a:rPr dirty="0" err="1"/>
              <a:t>préparation</a:t>
            </a:r>
            <a:r>
              <a:rPr dirty="0"/>
              <a:t> </a:t>
            </a:r>
            <a:r>
              <a:rPr dirty="0" err="1"/>
              <a:t>spécifique</a:t>
            </a:r>
            <a:r>
              <a:rPr dirty="0"/>
              <a:t> à </a:t>
            </a:r>
            <a:r>
              <a:rPr dirty="0" err="1"/>
              <a:t>l’évaluation</a:t>
            </a:r>
            <a:r>
              <a:rPr dirty="0"/>
              <a:t> de </a:t>
            </a:r>
            <a:r>
              <a:rPr dirty="0" err="1"/>
              <a:t>préorientation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" grpId="0" build="p" bldLvl="5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/>
        </p:nvSpPr>
        <p:spPr>
          <a:xfrm>
            <a:off x="255091" y="2291333"/>
            <a:ext cx="5704838" cy="2803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490727">
              <a:spcBef>
                <a:spcPts val="1900"/>
              </a:spcBef>
              <a:defRPr sz="588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CE QUI NE CHANGE PAS :</a:t>
            </a:r>
          </a:p>
        </p:txBody>
      </p:sp>
      <p:sp>
        <p:nvSpPr>
          <p:cNvPr id="297" name="Shape 297"/>
          <p:cNvSpPr/>
          <p:nvPr/>
        </p:nvSpPr>
        <p:spPr>
          <a:xfrm>
            <a:off x="6732711" y="3363565"/>
            <a:ext cx="6033592" cy="3026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93687" indent="-293687" defTabSz="457200">
              <a:spcBef>
                <a:spcPts val="900"/>
              </a:spcBef>
              <a:buSzPct val="75000"/>
              <a:buFont typeface="Zapf Dingbats"/>
              <a:buChar char="➤"/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Le </a:t>
            </a:r>
            <a:r>
              <a:rPr dirty="0" err="1"/>
              <a:t>soutien</a:t>
            </a:r>
            <a:r>
              <a:rPr dirty="0"/>
              <a:t> des parents </a:t>
            </a:r>
            <a:r>
              <a:rPr dirty="0" err="1"/>
              <a:t>est</a:t>
            </a:r>
            <a:r>
              <a:rPr dirty="0"/>
              <a:t> important </a:t>
            </a:r>
            <a:r>
              <a:rPr dirty="0" err="1"/>
              <a:t>durant</a:t>
            </a:r>
            <a:r>
              <a:rPr dirty="0"/>
              <a:t> </a:t>
            </a:r>
            <a:r>
              <a:rPr dirty="0" err="1"/>
              <a:t>cette</a:t>
            </a:r>
            <a:r>
              <a:rPr dirty="0"/>
              <a:t> </a:t>
            </a:r>
            <a:r>
              <a:rPr dirty="0" err="1"/>
              <a:t>période</a:t>
            </a:r>
            <a:endParaRPr lang="fr-CH" dirty="0"/>
          </a:p>
          <a:p>
            <a:pPr defTabSz="457200">
              <a:spcBef>
                <a:spcPts val="900"/>
              </a:spcBef>
              <a:buSzPct val="75000"/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endParaRPr dirty="0"/>
          </a:p>
          <a:p>
            <a:pPr marL="293687" indent="-293687" defTabSz="457200">
              <a:spcBef>
                <a:spcPts val="900"/>
              </a:spcBef>
              <a:buSzPct val="75000"/>
              <a:buFont typeface="Zapf Dingbats"/>
              <a:buChar char="➤"/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 err="1"/>
              <a:t>L’enseignant</a:t>
            </a:r>
            <a:r>
              <a:rPr dirty="0"/>
              <a:t>-e </a:t>
            </a:r>
            <a:r>
              <a:rPr dirty="0" err="1"/>
              <a:t>donne</a:t>
            </a:r>
            <a:r>
              <a:rPr dirty="0"/>
              <a:t> son </a:t>
            </a:r>
            <a:r>
              <a:rPr dirty="0" err="1"/>
              <a:t>avis</a:t>
            </a:r>
            <a:r>
              <a:rPr dirty="0"/>
              <a:t> de </a:t>
            </a:r>
            <a:r>
              <a:rPr dirty="0" err="1"/>
              <a:t>professionnel</a:t>
            </a:r>
            <a:r>
              <a:rPr dirty="0"/>
              <a:t> </a:t>
            </a:r>
            <a:endParaRPr lang="fr-CH" dirty="0"/>
          </a:p>
          <a:p>
            <a:pPr defTabSz="457200">
              <a:spcBef>
                <a:spcPts val="900"/>
              </a:spcBef>
              <a:buSzPct val="75000"/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endParaRPr dirty="0"/>
          </a:p>
          <a:p>
            <a:pPr marL="293687" indent="-293687" defTabSz="457200">
              <a:spcBef>
                <a:spcPts val="900"/>
              </a:spcBef>
              <a:buSzPct val="75000"/>
              <a:buFont typeface="Zapf Dingbats"/>
              <a:buChar char="➤"/>
              <a:defRPr sz="2000" spc="0"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rPr dirty="0"/>
              <a:t>La </a:t>
            </a:r>
            <a:r>
              <a:rPr dirty="0" err="1"/>
              <a:t>préorientation</a:t>
            </a:r>
            <a:r>
              <a:rPr dirty="0"/>
              <a:t> </a:t>
            </a:r>
            <a:r>
              <a:rPr dirty="0" err="1"/>
              <a:t>doit</a:t>
            </a:r>
            <a:r>
              <a:rPr dirty="0"/>
              <a:t> </a:t>
            </a:r>
            <a:r>
              <a:rPr dirty="0" err="1"/>
              <a:t>permettre</a:t>
            </a:r>
            <a:r>
              <a:rPr dirty="0"/>
              <a:t> </a:t>
            </a:r>
            <a:r>
              <a:rPr dirty="0" err="1"/>
              <a:t>à</a:t>
            </a:r>
            <a:r>
              <a:rPr dirty="0"/>
              <a:t> </a:t>
            </a:r>
            <a:r>
              <a:rPr dirty="0" err="1"/>
              <a:t>l’élève</a:t>
            </a:r>
            <a:r>
              <a:rPr dirty="0"/>
              <a:t> de </a:t>
            </a:r>
            <a:r>
              <a:rPr dirty="0" err="1"/>
              <a:t>poursuivre</a:t>
            </a:r>
            <a:r>
              <a:rPr dirty="0"/>
              <a:t> </a:t>
            </a:r>
            <a:r>
              <a:rPr dirty="0" err="1"/>
              <a:t>ses</a:t>
            </a:r>
            <a:r>
              <a:rPr dirty="0"/>
              <a:t> </a:t>
            </a:r>
            <a:r>
              <a:rPr dirty="0" err="1"/>
              <a:t>apprentissages</a:t>
            </a:r>
            <a:r>
              <a:rPr dirty="0"/>
              <a:t> </a:t>
            </a:r>
            <a:r>
              <a:rPr dirty="0" err="1"/>
              <a:t>dans</a:t>
            </a:r>
            <a:r>
              <a:rPr dirty="0"/>
              <a:t> les </a:t>
            </a:r>
            <a:r>
              <a:rPr dirty="0" err="1"/>
              <a:t>meilleures</a:t>
            </a:r>
            <a:r>
              <a:rPr dirty="0"/>
              <a:t> conditions </a:t>
            </a:r>
            <a:r>
              <a:rPr dirty="0" err="1"/>
              <a:t>possibles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" grpId="0" build="p" bldLvl="5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/>
          </p:cNvSpPr>
          <p:nvPr>
            <p:ph type="title"/>
          </p:nvPr>
        </p:nvSpPr>
        <p:spPr>
          <a:xfrm>
            <a:off x="333189" y="976184"/>
            <a:ext cx="11862930" cy="926757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40000"/>
              </a:lnSpc>
              <a:spcBef>
                <a:spcPts val="2300"/>
              </a:spcBef>
              <a:defRPr sz="7000">
                <a:solidFill>
                  <a:srgbClr val="FFFFFF"/>
                </a:solidFill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Le passage </a:t>
            </a:r>
            <a:r>
              <a:rPr lang="fr-FR" dirty="0">
                <a:solidFill>
                  <a:schemeClr val="tx1"/>
                </a:solidFill>
              </a:rPr>
              <a:t>EP-CO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26" name="Shape 326"/>
          <p:cNvSpPr/>
          <p:nvPr/>
        </p:nvSpPr>
        <p:spPr>
          <a:xfrm>
            <a:off x="951304" y="3023618"/>
            <a:ext cx="11462020" cy="58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t">
            <a:normAutofit/>
          </a:bodyPr>
          <a:lstStyle>
            <a:lvl1pPr>
              <a:lnSpc>
                <a:spcPct val="40000"/>
              </a:lnSpc>
              <a:spcBef>
                <a:spcPts val="2300"/>
              </a:spcBef>
              <a:defRPr sz="70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lang="fr-CH" dirty="0">
                <a:solidFill>
                  <a:schemeClr val="tx1"/>
                </a:solidFill>
              </a:rPr>
              <a:t>A méditer…</a:t>
            </a:r>
          </a:p>
          <a:p>
            <a:endParaRPr lang="fr-CH" dirty="0">
              <a:solidFill>
                <a:schemeClr val="tx1"/>
              </a:solidFill>
            </a:endParaRPr>
          </a:p>
          <a:p>
            <a:r>
              <a:rPr lang="fr-CH" sz="4000" b="1" dirty="0">
                <a:solidFill>
                  <a:schemeClr val="tx1"/>
                </a:solidFill>
              </a:rPr>
              <a:t>Le plus important pour votre enfant</a:t>
            </a:r>
          </a:p>
          <a:p>
            <a:r>
              <a:rPr lang="fr-CH" sz="4000" b="1" dirty="0">
                <a:solidFill>
                  <a:schemeClr val="tx1"/>
                </a:solidFill>
              </a:rPr>
              <a:t>n’est pas le type de classe dans </a:t>
            </a:r>
          </a:p>
          <a:p>
            <a:r>
              <a:rPr lang="fr-CH" sz="4000" b="1" dirty="0">
                <a:solidFill>
                  <a:schemeClr val="tx1"/>
                </a:solidFill>
              </a:rPr>
              <a:t>lequel il entrera au co…</a:t>
            </a:r>
          </a:p>
          <a:p>
            <a:endParaRPr lang="fr-CH" sz="4000" b="1" dirty="0">
              <a:solidFill>
                <a:schemeClr val="tx1"/>
              </a:solidFill>
            </a:endParaRPr>
          </a:p>
          <a:p>
            <a:r>
              <a:rPr lang="fr-CH" sz="4000" b="1" dirty="0">
                <a:solidFill>
                  <a:schemeClr val="tx1"/>
                </a:solidFill>
              </a:rPr>
              <a:t>Ce qui sera determinant pour son </a:t>
            </a:r>
          </a:p>
          <a:p>
            <a:r>
              <a:rPr lang="fr-CH" sz="4000" b="1" dirty="0">
                <a:solidFill>
                  <a:schemeClr val="tx1"/>
                </a:solidFill>
              </a:rPr>
              <a:t>avenir sera le type de classe </a:t>
            </a:r>
            <a:r>
              <a:rPr lang="fr-CH" sz="4000" b="1" dirty="0" err="1">
                <a:solidFill>
                  <a:schemeClr val="tx1"/>
                </a:solidFill>
              </a:rPr>
              <a:t>d’oÙ</a:t>
            </a:r>
            <a:r>
              <a:rPr lang="fr-CH" sz="4000" b="1" dirty="0">
                <a:solidFill>
                  <a:schemeClr val="tx1"/>
                </a:solidFill>
              </a:rPr>
              <a:t> il</a:t>
            </a:r>
            <a:endParaRPr lang="fr-CH" sz="4000" b="1" dirty="0">
              <a:solidFill>
                <a:schemeClr val="tx1"/>
              </a:solidFill>
              <a:cs typeface="Calibri"/>
            </a:endParaRPr>
          </a:p>
          <a:p>
            <a:r>
              <a:rPr lang="fr-CH" sz="4000" b="1" dirty="0">
                <a:solidFill>
                  <a:schemeClr val="tx1"/>
                </a:solidFill>
              </a:rPr>
              <a:t>en sortira À la Fin de ses etudes au </a:t>
            </a:r>
            <a:endParaRPr lang="fr-CH" sz="4000" b="1" dirty="0">
              <a:solidFill>
                <a:schemeClr val="tx1"/>
              </a:solidFill>
              <a:cs typeface="Calibri"/>
            </a:endParaRPr>
          </a:p>
          <a:p>
            <a:r>
              <a:rPr lang="fr-CH" sz="4000" b="1" dirty="0">
                <a:solidFill>
                  <a:schemeClr val="tx1"/>
                </a:solidFill>
              </a:rPr>
              <a:t>cycle d’orientation</a:t>
            </a:r>
            <a:endParaRPr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" grpId="0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/>
          </p:cNvSpPr>
          <p:nvPr>
            <p:ph type="title"/>
          </p:nvPr>
        </p:nvSpPr>
        <p:spPr>
          <a:xfrm>
            <a:off x="333189" y="976184"/>
            <a:ext cx="11862930" cy="926757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40000"/>
              </a:lnSpc>
              <a:spcBef>
                <a:spcPts val="2300"/>
              </a:spcBef>
              <a:defRPr sz="7000">
                <a:solidFill>
                  <a:srgbClr val="FFFFFF"/>
                </a:solidFill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Le passage EP-Co</a:t>
            </a:r>
          </a:p>
        </p:txBody>
      </p:sp>
      <p:sp>
        <p:nvSpPr>
          <p:cNvPr id="326" name="Shape 326"/>
          <p:cNvSpPr/>
          <p:nvPr/>
        </p:nvSpPr>
        <p:spPr>
          <a:xfrm>
            <a:off x="333189" y="2499597"/>
            <a:ext cx="6272726" cy="487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40000"/>
              </a:lnSpc>
              <a:spcBef>
                <a:spcPts val="2300"/>
              </a:spcBef>
              <a:defRPr sz="7000" cap="all" spc="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rPr lang="fr-CH" sz="2800" dirty="0">
                <a:solidFill>
                  <a:schemeClr val="tx1"/>
                </a:solidFill>
              </a:rPr>
              <a:t>Enseignants – Enfant – parents</a:t>
            </a:r>
          </a:p>
          <a:p>
            <a:endParaRPr lang="fr-CH" sz="4000" dirty="0">
              <a:solidFill>
                <a:schemeClr val="tx1"/>
              </a:solidFill>
            </a:endParaRPr>
          </a:p>
          <a:p>
            <a:endParaRPr lang="fr-CH" sz="4000" dirty="0">
              <a:solidFill>
                <a:schemeClr val="tx1"/>
              </a:solidFill>
            </a:endParaRPr>
          </a:p>
          <a:p>
            <a:endParaRPr lang="fr-CH" sz="4000" dirty="0">
              <a:solidFill>
                <a:schemeClr val="tx1"/>
              </a:solidFill>
            </a:endParaRPr>
          </a:p>
          <a:p>
            <a:endParaRPr lang="fr-CH" sz="4000" dirty="0">
              <a:solidFill>
                <a:schemeClr val="tx1"/>
              </a:solidFill>
            </a:endParaRPr>
          </a:p>
          <a:p>
            <a:endParaRPr dirty="0">
              <a:solidFill>
                <a:schemeClr val="tx1"/>
              </a:solidFill>
            </a:endParaRPr>
          </a:p>
        </p:txBody>
      </p:sp>
      <p:sp>
        <p:nvSpPr>
          <p:cNvPr id="2" name="Shape 209">
            <a:extLst>
              <a:ext uri="{FF2B5EF4-FFF2-40B4-BE49-F238E27FC236}">
                <a16:creationId xmlns:a16="http://schemas.microsoft.com/office/drawing/2014/main" id="{8B116AC8-3851-816F-2D02-ADE500AF7272}"/>
              </a:ext>
            </a:extLst>
          </p:cNvPr>
          <p:cNvSpPr txBox="1">
            <a:spLocks/>
          </p:cNvSpPr>
          <p:nvPr/>
        </p:nvSpPr>
        <p:spPr>
          <a:xfrm>
            <a:off x="6651352" y="976184"/>
            <a:ext cx="6345628" cy="88261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406400" indent="-406400" algn="l" defTabSz="975390" rtl="0" eaLnBrk="1" latinLnBrk="0" hangingPunct="1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406400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indent="-406400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25600" indent="-406400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2000" indent="-406400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r>
              <a:rPr lang="fr-CH" sz="2000" b="1" u="sng" spc="0" dirty="0"/>
              <a:t>Fin janvier</a:t>
            </a:r>
            <a:endParaRPr lang="fr-CH" sz="2000" b="1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r>
              <a:rPr lang="fr-CH" sz="2000" spc="0" dirty="0"/>
              <a:t>Les indicateurs A et B sont définis par </a:t>
            </a:r>
            <a:r>
              <a:rPr lang="fr-CH" sz="2000" b="1" spc="0" dirty="0"/>
              <a:t>le(s) enseignant(s).</a:t>
            </a:r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r>
              <a:rPr lang="fr-CH" sz="2000" spc="0" dirty="0"/>
              <a:t>Le formulaire d’autoévaluation est rempli par </a:t>
            </a:r>
            <a:r>
              <a:rPr lang="fr-CH" sz="2000" b="1" spc="0" dirty="0"/>
              <a:t>l’élève</a:t>
            </a:r>
            <a:r>
              <a:rPr lang="fr-CH" sz="2000" spc="0" dirty="0"/>
              <a:t>.</a:t>
            </a:r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b="1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r>
              <a:rPr lang="fr-CH" sz="2000" b="1" u="sng" spc="0" dirty="0"/>
              <a:t>Début février</a:t>
            </a:r>
            <a:endParaRPr lang="fr-CH" sz="2000" b="1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r>
              <a:rPr lang="fr-CH" sz="2000" spc="0" dirty="0"/>
              <a:t>Lors d’un </a:t>
            </a:r>
            <a:r>
              <a:rPr lang="fr-CH" sz="2000" b="1" spc="0" dirty="0"/>
              <a:t>entretien enseignant-parents-élève:</a:t>
            </a:r>
            <a:endParaRPr lang="fr-CH" sz="2000" b="1" spc="0" dirty="0">
              <a:cs typeface="Calibri"/>
            </a:endParaRPr>
          </a:p>
          <a:p>
            <a:pPr defTabSz="457200">
              <a:spcBef>
                <a:spcPts val="0"/>
              </a:spcBef>
              <a:buFontTx/>
              <a:buChar char="-"/>
              <a:defRPr sz="2000"/>
            </a:pPr>
            <a:r>
              <a:rPr lang="fr-CH" sz="2000" spc="0" dirty="0">
                <a:solidFill>
                  <a:srgbClr val="FF0000"/>
                </a:solidFill>
              </a:rPr>
              <a:t>l’élève présente son autoévaluation</a:t>
            </a:r>
          </a:p>
          <a:p>
            <a:pPr defTabSz="457200">
              <a:spcBef>
                <a:spcPts val="0"/>
              </a:spcBef>
              <a:buFontTx/>
              <a:buChar char="-"/>
              <a:defRPr sz="2000"/>
            </a:pPr>
            <a:r>
              <a:rPr lang="fr-CH" sz="2000" spc="0" dirty="0">
                <a:solidFill>
                  <a:srgbClr val="FF0000"/>
                </a:solidFill>
              </a:rPr>
              <a:t>l’enseignant communique les indicateurs A et B</a:t>
            </a:r>
            <a:r>
              <a:rPr lang="fr-CH" sz="2000" spc="0" dirty="0"/>
              <a:t> et répond aux éventuelles questions</a:t>
            </a:r>
          </a:p>
          <a:p>
            <a:pPr defTabSz="457200">
              <a:spcBef>
                <a:spcPts val="0"/>
              </a:spcBef>
              <a:buFontTx/>
              <a:buChar char="-"/>
              <a:defRPr sz="2000"/>
            </a:pPr>
            <a:r>
              <a:rPr lang="fr-CH" sz="2000" spc="0" dirty="0"/>
              <a:t>l’enseignant transmets le document qui permettra aux parents de donner leur préavis (indicateur C)</a:t>
            </a:r>
          </a:p>
          <a:p>
            <a:pPr marL="0" indent="0" defTabSz="457200">
              <a:spcBef>
                <a:spcPts val="0"/>
              </a:spcBef>
              <a:buFont typeface="Arial" panose="020B0604020202020204" pitchFamily="34" charset="0"/>
              <a:buNone/>
              <a:defRPr sz="2000"/>
            </a:pPr>
            <a:endParaRPr lang="fr-CH" sz="2000" spc="0" dirty="0"/>
          </a:p>
          <a:p>
            <a:pPr marL="0" indent="0" defTabSz="457200">
              <a:spcBef>
                <a:spcPts val="0"/>
              </a:spcBef>
              <a:buFont typeface="Arial" panose="020B0604020202020204" pitchFamily="34" charset="0"/>
              <a:buNone/>
              <a:defRPr sz="2000"/>
            </a:pPr>
            <a:r>
              <a:rPr lang="fr-CH" sz="2000" b="1" u="sng" spc="0" dirty="0"/>
              <a:t>Mi-février</a:t>
            </a:r>
            <a:endParaRPr lang="fr-CH" sz="2000" b="1" spc="0" dirty="0"/>
          </a:p>
          <a:p>
            <a:pPr marL="0" indent="0" defTabSz="457200">
              <a:spcBef>
                <a:spcPts val="0"/>
              </a:spcBef>
              <a:buFont typeface="Arial" panose="020B0604020202020204" pitchFamily="34" charset="0"/>
              <a:buNone/>
              <a:defRPr sz="2000"/>
            </a:pPr>
            <a:r>
              <a:rPr lang="fr-CH" sz="2000" spc="0" dirty="0">
                <a:solidFill>
                  <a:srgbClr val="FF0000"/>
                </a:solidFill>
              </a:rPr>
              <a:t>Le document contenant l’indicateur C complété par les parents est récolté par l’enseignant.</a:t>
            </a:r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r>
              <a:rPr lang="fr-CH" sz="2000" i="1" spc="0" dirty="0"/>
              <a:t>				Eventuellement: «Mi-mars: </a:t>
            </a:r>
            <a:r>
              <a:rPr lang="fr-CH" sz="2000" i="1" spc="0" dirty="0">
                <a:solidFill>
                  <a:srgbClr val="FF0000"/>
                </a:solidFill>
              </a:rPr>
              <a:t>évaluation de 				pré-orientation pour l’indicateur D</a:t>
            </a:r>
            <a:r>
              <a:rPr lang="fr-CH" sz="2000" i="1" spc="0" dirty="0"/>
              <a:t>»</a:t>
            </a:r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r>
              <a:rPr lang="fr-CH" sz="2000" b="1" u="sng" spc="0" dirty="0"/>
              <a:t>Fin mars</a:t>
            </a:r>
            <a:endParaRPr lang="fr-CH" sz="2000" b="1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r>
              <a:rPr lang="fr-CH" sz="2000" spc="0" dirty="0">
                <a:solidFill>
                  <a:srgbClr val="FF0000"/>
                </a:solidFill>
              </a:rPr>
              <a:t>Signatures</a:t>
            </a:r>
            <a:r>
              <a:rPr lang="fr-CH" sz="2000" spc="0" dirty="0"/>
              <a:t> par l’enseignant et les parents du dossier de passage</a:t>
            </a:r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spc="0" dirty="0"/>
          </a:p>
        </p:txBody>
      </p:sp>
      <p:sp>
        <p:nvSpPr>
          <p:cNvPr id="3" name="Shape 209">
            <a:extLst>
              <a:ext uri="{FF2B5EF4-FFF2-40B4-BE49-F238E27FC236}">
                <a16:creationId xmlns:a16="http://schemas.microsoft.com/office/drawing/2014/main" id="{B58F2741-BAB3-FAD7-534D-C74823239DBC}"/>
              </a:ext>
            </a:extLst>
          </p:cNvPr>
          <p:cNvSpPr txBox="1">
            <a:spLocks/>
          </p:cNvSpPr>
          <p:nvPr/>
        </p:nvSpPr>
        <p:spPr>
          <a:xfrm>
            <a:off x="156772" y="3583814"/>
            <a:ext cx="6345628" cy="51936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406400" indent="-406400" algn="l" defTabSz="975390" rtl="0" eaLnBrk="1" latinLnBrk="0" hangingPunct="1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406400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indent="-406400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25600" indent="-406400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2000" indent="-406400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spcBef>
                <a:spcPts val="0"/>
              </a:spcBef>
              <a:buNone/>
              <a:defRPr sz="2000"/>
            </a:pPr>
            <a:r>
              <a:rPr lang="fr-CH" sz="2000" b="1" u="sng" spc="0" dirty="0"/>
              <a:t>Fin 7H - Rentrée 8H</a:t>
            </a:r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b="1" u="sng" spc="0" dirty="0"/>
          </a:p>
          <a:p>
            <a:pPr marL="0" indent="0" defTabSz="457200">
              <a:spcBef>
                <a:spcPts val="0"/>
              </a:spcBef>
              <a:buNone/>
              <a:defRPr sz="2000"/>
            </a:pPr>
            <a:r>
              <a:rPr lang="fr-CH" sz="2000" spc="0" dirty="0"/>
              <a:t>Information aux enfants sur la procédure de passage au CO</a:t>
            </a:r>
          </a:p>
          <a:p>
            <a:pPr marL="0" indent="0" defTabSz="457200">
              <a:spcBef>
                <a:spcPts val="0"/>
              </a:spcBef>
              <a:buNone/>
              <a:defRPr sz="2000"/>
            </a:pPr>
            <a:endParaRPr lang="fr-CH" sz="2000" spc="0" dirty="0"/>
          </a:p>
          <a:p>
            <a:pPr marL="0" indent="0" defTabSz="457200">
              <a:spcBef>
                <a:spcPts val="0"/>
              </a:spcBef>
              <a:buNone/>
              <a:defRPr sz="2000"/>
            </a:pPr>
            <a:r>
              <a:rPr lang="fr-CH" sz="2000" spc="0" dirty="0"/>
              <a:t>Lecture et distribution du cahier de présentation du CO</a:t>
            </a:r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b="1" u="sng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b="1" u="sng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r>
              <a:rPr lang="fr-CH" sz="2000" b="1" u="sng" spc="0" dirty="0"/>
              <a:t>Début novembre</a:t>
            </a:r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b="1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r>
              <a:rPr lang="fr-CH" sz="2000" spc="0" dirty="0"/>
              <a:t>Entretien avec les parents – enfants- enseignants</a:t>
            </a:r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b="1" u="sng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r>
              <a:rPr lang="fr-CH" sz="2000" b="1" u="sng" spc="0" dirty="0"/>
              <a:t>Fin janvier</a:t>
            </a:r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b="1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r>
              <a:rPr lang="fr-CH" sz="2000" spc="0" dirty="0"/>
              <a:t>Bulletin de fin de 1</a:t>
            </a:r>
            <a:r>
              <a:rPr lang="fr-CH" sz="2000" spc="0" baseline="30000" dirty="0"/>
              <a:t>er</a:t>
            </a:r>
            <a:r>
              <a:rPr lang="fr-CH" sz="2000" spc="0" dirty="0"/>
              <a:t> semestre</a:t>
            </a:r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b="1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spc="0" dirty="0"/>
          </a:p>
          <a:p>
            <a:pPr marL="0" indent="0" defTabSz="457200">
              <a:spcBef>
                <a:spcPts val="0"/>
              </a:spcBef>
              <a:buFontTx/>
              <a:buNone/>
              <a:defRPr sz="2000"/>
            </a:pPr>
            <a:endParaRPr lang="fr-CH" sz="2000" spc="0" dirty="0"/>
          </a:p>
        </p:txBody>
      </p:sp>
    </p:spTree>
    <p:extLst>
      <p:ext uri="{BB962C8B-B14F-4D97-AF65-F5344CB8AC3E}">
        <p14:creationId xmlns:p14="http://schemas.microsoft.com/office/powerpoint/2010/main" val="25113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" grpId="0" animBg="1" advAuto="0"/>
      <p:bldP spid="2" grpId="0" advAuto="0"/>
      <p:bldP spid="3" grpId="0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1104623" y="1928862"/>
            <a:ext cx="11086981" cy="7281565"/>
          </a:xfrm>
          <a:prstGeom prst="rect">
            <a:avLst/>
          </a:prstGeom>
          <a:solidFill>
            <a:srgbClr val="FFFFFF">
              <a:alpha val="57408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graphicFrame>
        <p:nvGraphicFramePr>
          <p:cNvPr id="183" name="Table 183"/>
          <p:cNvGraphicFramePr/>
          <p:nvPr>
            <p:extLst>
              <p:ext uri="{D42A27DB-BD31-4B8C-83A1-F6EECF244321}">
                <p14:modId xmlns:p14="http://schemas.microsoft.com/office/powerpoint/2010/main" val="3466113230"/>
              </p:ext>
            </p:extLst>
          </p:nvPr>
        </p:nvGraphicFramePr>
        <p:xfrm>
          <a:off x="1143021" y="1925591"/>
          <a:ext cx="11010182" cy="767936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058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9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4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84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84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defTabSz="457200">
                        <a:defRPr sz="120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dirty="0"/>
                    </a:p>
                  </a:txBody>
                  <a:tcPr marL="0" marR="0" marT="0" marB="0" anchor="ctr" horzOverflow="overflow">
                    <a:lnR w="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defTabSz="800100">
                        <a:lnSpc>
                          <a:spcPct val="90000"/>
                        </a:lnSpc>
                        <a:spcBef>
                          <a:spcPts val="700"/>
                        </a:spcBef>
                        <a:defRPr cap="all">
                          <a:solidFill>
                            <a:srgbClr val="000000"/>
                          </a:solidFill>
                          <a:latin typeface="DIN Alternate"/>
                          <a:ea typeface="DIN Alternate"/>
                          <a:cs typeface="DIN Alternate"/>
                        </a:defRPr>
                      </a:pPr>
                      <a:endParaRPr/>
                    </a:p>
                  </a:txBody>
                  <a:tcPr marL="127000" marR="127000" marT="127000" marB="127000" anchor="b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800100">
                        <a:lnSpc>
                          <a:spcPct val="90000"/>
                        </a:lnSpc>
                        <a:spcBef>
                          <a:spcPts val="700"/>
                        </a:spcBef>
                        <a:defRPr cap="all">
                          <a:solidFill>
                            <a:srgbClr val="000000"/>
                          </a:solidFill>
                          <a:latin typeface="DIN Alternate"/>
                          <a:ea typeface="DIN Alternate"/>
                          <a:cs typeface="DIN Alternate"/>
                        </a:defRPr>
                      </a:pPr>
                      <a:endParaRPr/>
                    </a:p>
                  </a:txBody>
                  <a:tcPr marL="127000" marR="127000" marT="127000" marB="127000" anchor="b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800100">
                        <a:lnSpc>
                          <a:spcPct val="90000"/>
                        </a:lnSpc>
                        <a:spcBef>
                          <a:spcPts val="700"/>
                        </a:spcBef>
                        <a:defRPr cap="all">
                          <a:solidFill>
                            <a:srgbClr val="000000"/>
                          </a:solidFill>
                          <a:latin typeface="DIN Alternate"/>
                          <a:ea typeface="DIN Alternate"/>
                          <a:cs typeface="DIN Alternate"/>
                        </a:defRPr>
                      </a:pPr>
                      <a:endParaRPr/>
                    </a:p>
                  </a:txBody>
                  <a:tcPr marL="127000" marR="127000" marT="127000" marB="127000" anchor="b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800100">
                        <a:lnSpc>
                          <a:spcPct val="90000"/>
                        </a:lnSpc>
                        <a:spcBef>
                          <a:spcPts val="700"/>
                        </a:spcBef>
                        <a:defRPr cap="all">
                          <a:solidFill>
                            <a:srgbClr val="000000"/>
                          </a:solidFill>
                          <a:latin typeface="DIN Alternate"/>
                          <a:ea typeface="DIN Alternate"/>
                          <a:cs typeface="DIN Alternate"/>
                        </a:defRPr>
                      </a:pPr>
                      <a:endParaRPr/>
                    </a:p>
                  </a:txBody>
                  <a:tcPr marL="127000" marR="127000" marT="127000" marB="127000" anchor="b" horzOverflow="overflow">
                    <a:lnL w="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707">
                <a:tc>
                  <a:txBody>
                    <a:bodyPr/>
                    <a:lstStyle/>
                    <a:p>
                      <a:pPr algn="l" defTabSz="457200">
                        <a:defRPr sz="120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defTabSz="800100">
                        <a:lnSpc>
                          <a:spcPct val="90000"/>
                        </a:lnSpc>
                        <a:spcBef>
                          <a:spcPts val="7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cap="all">
                          <a:latin typeface="DIN Alternate"/>
                          <a:ea typeface="DIN Alternate"/>
                          <a:cs typeface="DIN Alternate"/>
                        </a:rPr>
                        <a:t>formation professionnelle initiale en entreprise ou en école</a:t>
                      </a:r>
                    </a:p>
                  </a:txBody>
                  <a:tcPr marL="0" marR="0" marT="0" marB="0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defTabSz="800100">
                        <a:lnSpc>
                          <a:spcPct val="9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cap="all">
                          <a:latin typeface="DIN Alternate"/>
                          <a:ea typeface="DIN Alternate"/>
                          <a:cs typeface="DIN Alternate"/>
                        </a:rPr>
                        <a:t>école
des métiers</a:t>
                      </a:r>
                    </a:p>
                  </a:txBody>
                  <a:tcPr marL="0" marR="0" marT="0" marB="0" anchor="b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defTabSz="800100">
                        <a:lnSpc>
                          <a:spcPct val="9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cap="all">
                          <a:latin typeface="DIN Alternate"/>
                          <a:ea typeface="DIN Alternate"/>
                          <a:cs typeface="DIN Alternate"/>
                        </a:rPr>
                        <a:t>écoles de culture générale
et
écoles de commerce</a:t>
                      </a:r>
                    </a:p>
                  </a:txBody>
                  <a:tcPr marL="0" marR="0" marT="0" marB="0" anchor="b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defTabSz="800100">
                        <a:lnSpc>
                          <a:spcPct val="9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cap="all">
                          <a:latin typeface="DIN Alternate"/>
                          <a:ea typeface="DIN Alternate"/>
                          <a:cs typeface="DIN Alternate"/>
                        </a:rPr>
                        <a:t>études gymnasiales</a:t>
                      </a:r>
                    </a:p>
                  </a:txBody>
                  <a:tcPr marL="0" marR="0" marT="0" marB="0" anchor="b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4319">
                <a:tc>
                  <a:txBody>
                    <a:bodyPr/>
                    <a:lstStyle/>
                    <a:p>
                      <a:pPr algn="l" defTabSz="457200">
                        <a:defRPr sz="120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800100">
                        <a:lnSpc>
                          <a:spcPct val="90000"/>
                        </a:lnSpc>
                        <a:spcBef>
                          <a:spcPts val="7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cap="all">
                          <a:solidFill>
                            <a:schemeClr val="accent6">
                              <a:hueOff val="268947"/>
                              <a:satOff val="-2541"/>
                              <a:lumOff val="-27730"/>
                            </a:schemeClr>
                          </a:solidFill>
                          <a:latin typeface="DIN Alternate"/>
                          <a:ea typeface="DIN Alternate"/>
                          <a:cs typeface="DIN Alternate"/>
                        </a:rPr>
                        <a:t>avec ou sans maturité profession-nelle intégrée</a:t>
                      </a:r>
                    </a:p>
                  </a:txBody>
                  <a:tcPr marL="127000" marR="127000" marT="127000" marB="127000" anchor="b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CBCBCB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800100">
                        <a:lnSpc>
                          <a:spcPct val="90000"/>
                        </a:lnSpc>
                        <a:spcBef>
                          <a:spcPts val="7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cap="all">
                          <a:solidFill>
                            <a:schemeClr val="accent6">
                              <a:hueOff val="268947"/>
                              <a:satOff val="-2541"/>
                              <a:lumOff val="-27730"/>
                            </a:schemeClr>
                          </a:solidFill>
                          <a:latin typeface="DIN Alternate"/>
                          <a:ea typeface="DIN Alternate"/>
                          <a:cs typeface="DIN Alternate"/>
                        </a:rPr>
                        <a:t>avec maturité profession-nelle post-CFC</a:t>
                      </a:r>
                    </a:p>
                  </a:txBody>
                  <a:tcPr marL="127000" marR="127000" marT="127000" marB="127000" anchor="b" horzOverflow="overflow">
                    <a:lnL w="25400" cap="rnd">
                      <a:solidFill>
                        <a:srgbClr val="CBCBCB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1271"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DIN Alternate"/>
                          <a:ea typeface="DIN Alternate"/>
                          <a:cs typeface="DIN Alternate"/>
                        </a:rPr>
                        <a:t>GÉNÉRALE
27 élèves</a:t>
                      </a:r>
                    </a:p>
                  </a:txBody>
                  <a:tcPr marL="0" marR="0" marT="0" marB="0" anchor="ctr" horzOverflow="overflow"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CBCBCB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CBCBCB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8850"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DIN Alternate"/>
                          <a:ea typeface="DIN Alternate"/>
                          <a:cs typeface="DIN Alternate"/>
                        </a:rPr>
                        <a:t>EXIGENCES DE BASE
21 élèves</a:t>
                      </a:r>
                    </a:p>
                  </a:txBody>
                  <a:tcPr marL="0" marR="0" marT="0" marB="0" anchor="ctr" horzOverflow="overflow"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CBCBCB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CBCBCB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1271">
                <a:tc>
                  <a:txBody>
                    <a:bodyPr/>
                    <a:lstStyle/>
                    <a:p>
                      <a:pPr algn="ctr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DIN Alternate"/>
                          <a:ea typeface="DIN Alternate"/>
                          <a:cs typeface="DIN Alternate"/>
                        </a:rPr>
                        <a:t>PRÉGYMNASIALE
29 </a:t>
                      </a:r>
                      <a:r>
                        <a:rPr sz="1600" dirty="0" err="1">
                          <a:latin typeface="DIN Alternate"/>
                          <a:ea typeface="DIN Alternate"/>
                          <a:cs typeface="DIN Alternate"/>
                        </a:rPr>
                        <a:t>élèves</a:t>
                      </a:r>
                      <a:endParaRPr sz="1600" dirty="0">
                        <a:latin typeface="DIN Alternate"/>
                        <a:ea typeface="DIN Alternate"/>
                        <a:cs typeface="DIN Alternate"/>
                      </a:endParaRPr>
                    </a:p>
                  </a:txBody>
                  <a:tcPr marL="0" marR="0" marT="0" marB="0" anchor="ctr" horzOverflow="overflow"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CBCBCB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CBCBCB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R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25400" cap="rnd">
                      <a:solidFill>
                        <a:srgbClr val="5C5C5C"/>
                      </a:solidFill>
                      <a:custDash>
                        <a:ds d="100000" sp="200000"/>
                      </a:custDash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600">
                <a:tc>
                  <a:txBody>
                    <a:bodyPr/>
                    <a:lstStyle/>
                    <a:p>
                      <a:pPr algn="ctr" defTabSz="457200">
                        <a:defRPr>
                          <a:solidFill>
                            <a:srgbClr val="000000"/>
                          </a:solidFill>
                          <a:latin typeface="DIN Alternate"/>
                          <a:ea typeface="DIN Alternate"/>
                          <a:cs typeface="DIN Alternate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R w="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dirty="0"/>
                    </a:p>
                  </a:txBody>
                  <a:tcPr marL="0" marR="0" marT="0" marB="0" anchor="ctr" horzOverflow="overflow">
                    <a:lnL w="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4" name="Shape 184"/>
          <p:cNvSpPr/>
          <p:nvPr/>
        </p:nvSpPr>
        <p:spPr>
          <a:xfrm>
            <a:off x="3827810" y="4981164"/>
            <a:ext cx="366192" cy="366192"/>
          </a:xfrm>
          <a:prstGeom prst="ellipse">
            <a:avLst/>
          </a:prstGeom>
          <a:solidFill>
            <a:srgbClr val="7A81FF">
              <a:alpha val="68297"/>
            </a:srgbClr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185" name="Shape 185"/>
          <p:cNvSpPr/>
          <p:nvPr/>
        </p:nvSpPr>
        <p:spPr>
          <a:xfrm>
            <a:off x="5402610" y="6803614"/>
            <a:ext cx="366192" cy="366192"/>
          </a:xfrm>
          <a:prstGeom prst="ellipse">
            <a:avLst/>
          </a:prstGeom>
          <a:solidFill>
            <a:srgbClr val="7A81FF">
              <a:alpha val="68297"/>
            </a:srgbClr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186" name="Shape 186"/>
          <p:cNvSpPr/>
          <p:nvPr/>
        </p:nvSpPr>
        <p:spPr>
          <a:xfrm>
            <a:off x="3827810" y="8524464"/>
            <a:ext cx="366192" cy="366192"/>
          </a:xfrm>
          <a:prstGeom prst="ellipse">
            <a:avLst/>
          </a:prstGeom>
          <a:solidFill>
            <a:srgbClr val="7A81FF">
              <a:alpha val="68297"/>
            </a:srgbClr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187" name="Shape 187"/>
          <p:cNvSpPr/>
          <p:nvPr/>
        </p:nvSpPr>
        <p:spPr>
          <a:xfrm>
            <a:off x="5402610" y="4981164"/>
            <a:ext cx="366192" cy="366192"/>
          </a:xfrm>
          <a:prstGeom prst="ellipse">
            <a:avLst/>
          </a:prstGeom>
          <a:solidFill>
            <a:srgbClr val="7A81FF">
              <a:alpha val="68297"/>
            </a:srgbClr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188" name="Shape 188"/>
          <p:cNvSpPr/>
          <p:nvPr/>
        </p:nvSpPr>
        <p:spPr>
          <a:xfrm>
            <a:off x="5402610" y="8524464"/>
            <a:ext cx="366192" cy="366192"/>
          </a:xfrm>
          <a:prstGeom prst="ellipse">
            <a:avLst/>
          </a:prstGeom>
          <a:solidFill>
            <a:srgbClr val="7A81FF">
              <a:alpha val="68297"/>
            </a:srgbClr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189" name="Shape 189"/>
          <p:cNvSpPr/>
          <p:nvPr/>
        </p:nvSpPr>
        <p:spPr>
          <a:xfrm>
            <a:off x="7218709" y="4993864"/>
            <a:ext cx="366193" cy="366192"/>
          </a:xfrm>
          <a:prstGeom prst="ellipse">
            <a:avLst/>
          </a:prstGeom>
          <a:solidFill>
            <a:srgbClr val="7A81FF">
              <a:alpha val="68297"/>
            </a:srgbClr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190" name="Shape 190"/>
          <p:cNvSpPr/>
          <p:nvPr/>
        </p:nvSpPr>
        <p:spPr>
          <a:xfrm>
            <a:off x="7218709" y="8537164"/>
            <a:ext cx="366193" cy="366192"/>
          </a:xfrm>
          <a:prstGeom prst="ellipse">
            <a:avLst/>
          </a:prstGeom>
          <a:solidFill>
            <a:srgbClr val="7A81FF">
              <a:alpha val="68297"/>
            </a:srgbClr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9149109" y="5006564"/>
            <a:ext cx="366193" cy="366192"/>
          </a:xfrm>
          <a:prstGeom prst="ellipse">
            <a:avLst/>
          </a:prstGeom>
          <a:solidFill>
            <a:srgbClr val="7A81FF">
              <a:alpha val="68297"/>
            </a:srgbClr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192" name="Shape 192"/>
          <p:cNvSpPr/>
          <p:nvPr/>
        </p:nvSpPr>
        <p:spPr>
          <a:xfrm>
            <a:off x="9149109" y="8549864"/>
            <a:ext cx="366193" cy="366192"/>
          </a:xfrm>
          <a:prstGeom prst="ellipse">
            <a:avLst/>
          </a:prstGeom>
          <a:solidFill>
            <a:srgbClr val="7A81FF">
              <a:alpha val="68297"/>
            </a:srgbClr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10990609" y="5019264"/>
            <a:ext cx="366193" cy="366192"/>
          </a:xfrm>
          <a:prstGeom prst="ellipse">
            <a:avLst/>
          </a:prstGeom>
          <a:solidFill>
            <a:srgbClr val="7A81FF">
              <a:alpha val="68297"/>
            </a:srgbClr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194" name="Shape 194"/>
          <p:cNvSpPr/>
          <p:nvPr/>
        </p:nvSpPr>
        <p:spPr>
          <a:xfrm>
            <a:off x="10990609" y="8562564"/>
            <a:ext cx="366193" cy="366192"/>
          </a:xfrm>
          <a:prstGeom prst="ellipse">
            <a:avLst/>
          </a:prstGeom>
          <a:solidFill>
            <a:srgbClr val="7A81FF">
              <a:alpha val="68297"/>
            </a:srgbClr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400" spc="0">
                <a:solidFill>
                  <a:srgbClr val="FFFFFF"/>
                </a:solidFill>
                <a:latin typeface="DIN Alternate"/>
                <a:ea typeface="DIN Alternate"/>
                <a:cs typeface="DIN Alternate"/>
                <a:sym typeface="DIN Alternate"/>
              </a:defRPr>
            </a:pPr>
            <a:endParaRPr/>
          </a:p>
        </p:txBody>
      </p:sp>
      <p:sp>
        <p:nvSpPr>
          <p:cNvPr id="195" name="Shape 195"/>
          <p:cNvSpPr/>
          <p:nvPr/>
        </p:nvSpPr>
        <p:spPr>
          <a:xfrm rot="18900000">
            <a:off x="10414049" y="5033777"/>
            <a:ext cx="1437383" cy="342901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32725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57200">
              <a:spcBef>
                <a:spcPts val="0"/>
              </a:spcBef>
              <a:defRPr sz="1600" spc="0">
                <a:solidFill>
                  <a:srgbClr val="000000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rPr dirty="0"/>
              <a:t>sous conditions</a:t>
            </a:r>
          </a:p>
        </p:txBody>
      </p:sp>
      <p:sp>
        <p:nvSpPr>
          <p:cNvPr id="20" name="Shape 165">
            <a:extLst>
              <a:ext uri="{FF2B5EF4-FFF2-40B4-BE49-F238E27FC236}">
                <a16:creationId xmlns:a16="http://schemas.microsoft.com/office/drawing/2014/main" id="{597EC8CF-04C2-D34D-BDBB-133C3D05F8C1}"/>
              </a:ext>
            </a:extLst>
          </p:cNvPr>
          <p:cNvSpPr txBox="1">
            <a:spLocks/>
          </p:cNvSpPr>
          <p:nvPr/>
        </p:nvSpPr>
        <p:spPr>
          <a:xfrm>
            <a:off x="685800" y="776424"/>
            <a:ext cx="5397500" cy="13979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fontScale="82500" lnSpcReduction="10000"/>
          </a:bodyPr>
          <a:lstStyle>
            <a:lvl1pPr marL="0" marR="0" indent="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1pPr>
            <a:lvl2pPr marL="0" marR="0" indent="2286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2pPr>
            <a:lvl3pPr marL="0" marR="0" indent="4572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3pPr>
            <a:lvl4pPr marL="0" marR="0" indent="6858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4pPr>
            <a:lvl5pPr marL="0" marR="0" indent="9144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5pPr>
            <a:lvl6pPr marL="0" marR="0" indent="11430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6pPr>
            <a:lvl7pPr marL="0" marR="0" indent="13716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7pPr>
            <a:lvl8pPr marL="0" marR="0" indent="16002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8pPr>
            <a:lvl9pPr marL="0" marR="0" indent="1828800" algn="l" defTabSz="584200" rtl="0" latinLnBrk="0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all" spc="0" baseline="0">
                <a:ln>
                  <a:noFill/>
                </a:ln>
                <a:solidFill>
                  <a:srgbClr val="747676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9pPr>
          </a:lstStyle>
          <a:p>
            <a:pPr hangingPunct="1">
              <a:defRPr sz="7000">
                <a:solidFill>
                  <a:srgbClr val="FFFFFF"/>
                </a:solidFill>
              </a:defRPr>
            </a:pPr>
            <a:r>
              <a:rPr lang="fr-CH" sz="7000" dirty="0">
                <a:solidFill>
                  <a:schemeClr val="tx1"/>
                </a:solidFill>
              </a:rPr>
              <a:t>les </a:t>
            </a:r>
            <a:r>
              <a:rPr lang="fr-CH" sz="7000" dirty="0" err="1">
                <a:solidFill>
                  <a:schemeClr val="tx1"/>
                </a:solidFill>
              </a:rPr>
              <a:t>typeS</a:t>
            </a:r>
            <a:r>
              <a:rPr lang="fr-CH" sz="4800" dirty="0">
                <a:solidFill>
                  <a:schemeClr val="tx1"/>
                </a:solidFill>
              </a:rPr>
              <a:t> de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animBg="1" advAuto="0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28" normalizeH="0" baseline="0">
            <a:ln>
              <a:noFill/>
            </a:ln>
            <a:solidFill>
              <a:srgbClr val="5C5C5C"/>
            </a:solidFill>
            <a:effectLst/>
            <a:uFillTx/>
            <a:latin typeface="Iowan Old Style Italic"/>
            <a:ea typeface="Iowan Old Style Italic"/>
            <a:cs typeface="Iowan Old Style Italic"/>
            <a:sym typeface="Iowan Old Style Ital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632</TotalTime>
  <Words>1379</Words>
  <Application>Microsoft Office PowerPoint</Application>
  <PresentationFormat>Personnalisé</PresentationFormat>
  <Paragraphs>293</Paragraphs>
  <Slides>28</Slides>
  <Notes>2</Notes>
  <HiddenSlides>1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Thème Office</vt:lpstr>
      <vt:lpstr>PASSAGE DE L’ÉCOLE PRIMAIRE  AU CYCLE D’ORIENTATION EP-CO </vt:lpstr>
      <vt:lpstr>OBJECTIFS DE LA SÉANCE</vt:lpstr>
      <vt:lpstr>POURQUOI CHANGER ?  PPO à EP-CO</vt:lpstr>
      <vt:lpstr>ON NE DIT PLUS…</vt:lpstr>
      <vt:lpstr>Présentation PowerPoint</vt:lpstr>
      <vt:lpstr>Présentation PowerPoint</vt:lpstr>
      <vt:lpstr>Présentation PowerPoint</vt:lpstr>
      <vt:lpstr>Présentation PowerPoint</vt:lpstr>
      <vt:lpstr>RAPPEL  IMPORTANT</vt:lpstr>
      <vt:lpstr>    Le cycle d’orientation:  </vt:lpstr>
      <vt:lpstr>passage EP-Co</vt:lpstr>
      <vt:lpstr>Le passage EP-Co</vt:lpstr>
      <vt:lpstr>Présentation PowerPoint</vt:lpstr>
      <vt:lpstr>Présentation PowerPoint</vt:lpstr>
      <vt:lpstr>autoévaluation de l’élève  une aide à la réflexion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 passage EP-CO</vt:lpstr>
      <vt:lpstr>Le passage EP-Co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PASSAGE DE L’ÉCOLE PRIMAIRE  AU CYCLE D’ORIENTATION</dc:title>
  <dc:creator>Beaud Jean-Francois</dc:creator>
  <cp:lastModifiedBy>Dafflon Christophe</cp:lastModifiedBy>
  <cp:revision>111</cp:revision>
  <cp:lastPrinted>2019-09-23T17:01:54Z</cp:lastPrinted>
  <dcterms:modified xsi:type="dcterms:W3CDTF">2024-08-14T09:53:59Z</dcterms:modified>
</cp:coreProperties>
</file>